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700" b="1" i="0" u="none" strike="noStrike" cap="all" spc="443" normalizeH="0" baseline="0">
        <a:ln>
          <a:noFill/>
        </a:ln>
        <a:solidFill>
          <a:srgbClr val="80A9D7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/>
    <p:restoredTop sz="94681"/>
  </p:normalViewPr>
  <p:slideViewPr>
    <p:cSldViewPr snapToGrid="0" snapToObjects="1">
      <p:cViewPr varScale="1">
        <p:scale>
          <a:sx n="61" d="100"/>
          <a:sy n="61" d="100"/>
        </p:scale>
        <p:origin x="28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Slot 2. Title of the Presentation in"/>
          <p:cNvSpPr txBox="1">
            <a:spLocks noGrp="1"/>
          </p:cNvSpPr>
          <p:nvPr>
            <p:ph type="body" sz="quarter" idx="21"/>
          </p:nvPr>
        </p:nvSpPr>
        <p:spPr>
          <a:xfrm>
            <a:off x="1268021" y="3785248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2. Title of the Presentation in</a:t>
            </a:r>
          </a:p>
        </p:txBody>
      </p:sp>
      <p:sp>
        <p:nvSpPr>
          <p:cNvPr id="22" name="Title Slot 4. to Duck Around the Title, and put"/>
          <p:cNvSpPr txBox="1">
            <a:spLocks noGrp="1"/>
          </p:cNvSpPr>
          <p:nvPr>
            <p:ph type="body" sz="quarter" idx="22"/>
          </p:nvPr>
        </p:nvSpPr>
        <p:spPr>
          <a:xfrm>
            <a:off x="1268021" y="6959383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4. to Duck Around the Title, and put</a:t>
            </a:r>
          </a:p>
        </p:txBody>
      </p:sp>
      <p:sp>
        <p:nvSpPr>
          <p:cNvPr id="23" name="Title Slot 5. Key Terms in Helvetica Regular."/>
          <p:cNvSpPr txBox="1">
            <a:spLocks noGrp="1"/>
          </p:cNvSpPr>
          <p:nvPr>
            <p:ph type="body" sz="quarter" idx="23"/>
          </p:nvPr>
        </p:nvSpPr>
        <p:spPr>
          <a:xfrm>
            <a:off x="1268021" y="8546443"/>
            <a:ext cx="21847957" cy="13843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400">
                <a:solidFill>
                  <a:srgbClr val="333333"/>
                </a:solidFill>
              </a:defRPr>
            </a:pPr>
            <a:r>
              <a:t>Title Slot 5. Key Terms in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Helvetica Regular</a:t>
            </a:r>
            <a:r>
              <a:t>.</a:t>
            </a:r>
          </a:p>
        </p:txBody>
      </p:sp>
      <p:sp>
        <p:nvSpPr>
          <p:cNvPr id="24" name="Title Slot 6. Use up to 6 of these slots."/>
          <p:cNvSpPr txBox="1">
            <a:spLocks noGrp="1"/>
          </p:cNvSpPr>
          <p:nvPr>
            <p:ph type="body" sz="quarter" idx="24"/>
          </p:nvPr>
        </p:nvSpPr>
        <p:spPr>
          <a:xfrm>
            <a:off x="1268021" y="1013352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6. Use up to 6 of these slots.</a:t>
            </a:r>
          </a:p>
        </p:txBody>
      </p:sp>
      <p:sp>
        <p:nvSpPr>
          <p:cNvPr id="25" name="Title Slot 1. (This paragraph has the Main"/>
          <p:cNvSpPr txBox="1">
            <a:spLocks noGrp="1"/>
          </p:cNvSpPr>
          <p:nvPr>
            <p:ph type="body" sz="quarter" idx="25"/>
          </p:nvPr>
        </p:nvSpPr>
        <p:spPr>
          <a:xfrm>
            <a:off x="1268021" y="2198180"/>
            <a:ext cx="21847958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1. (This paragraph has the Main</a:t>
            </a:r>
          </a:p>
        </p:txBody>
      </p:sp>
      <p:sp>
        <p:nvSpPr>
          <p:cNvPr id="26" name="Title Slot 3.              ; Use Spaces"/>
          <p:cNvSpPr txBox="1">
            <a:spLocks noGrp="1"/>
          </p:cNvSpPr>
          <p:nvPr>
            <p:ph type="body" sz="quarter" idx="26"/>
          </p:nvPr>
        </p:nvSpPr>
        <p:spPr>
          <a:xfrm>
            <a:off x="1268021" y="5372299"/>
            <a:ext cx="22641163" cy="13843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8400">
                <a:solidFill>
                  <a:srgbClr val="333333"/>
                </a:solidFill>
              </a:defRPr>
            </a:lvl1pPr>
          </a:lstStyle>
          <a:p>
            <a:r>
              <a:t>Title Slot 3.												  ; Use Spaces</a:t>
            </a:r>
          </a:p>
        </p:txBody>
      </p:sp>
      <p:sp>
        <p:nvSpPr>
          <p:cNvPr id="27" name="Bold Blue Lettering"/>
          <p:cNvSpPr txBox="1"/>
          <p:nvPr/>
        </p:nvSpPr>
        <p:spPr>
          <a:xfrm>
            <a:off x="6731075" y="5372316"/>
            <a:ext cx="1450961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400" cap="none" spc="0"/>
            </a:lvl1pPr>
          </a:lstStyle>
          <a:p>
            <a:r>
              <a:t>Bold Blue Lettering</a:t>
            </a:r>
          </a:p>
        </p:txBody>
      </p:sp>
      <p:pic>
        <p:nvPicPr>
          <p:cNvPr id="28" name="RStudio-icon.png" descr="RStudio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edium Italicized Text…"/>
          <p:cNvSpPr txBox="1">
            <a:spLocks noGrp="1"/>
          </p:cNvSpPr>
          <p:nvPr>
            <p:ph type="body" sz="quarter" idx="21"/>
          </p:nvPr>
        </p:nvSpPr>
        <p:spPr>
          <a:xfrm>
            <a:off x="1248475" y="2577215"/>
            <a:ext cx="21859232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Medium Italicized Text…</a:t>
            </a:r>
          </a:p>
        </p:txBody>
      </p:sp>
      <p:sp>
        <p:nvSpPr>
          <p:cNvPr id="37" name="— bullet 1, the text could be either one line or two lines but don’t insert line breaks (and don’t use periods)"/>
          <p:cNvSpPr txBox="1">
            <a:spLocks noGrp="1"/>
          </p:cNvSpPr>
          <p:nvPr>
            <p:ph type="body" sz="quarter" idx="22"/>
          </p:nvPr>
        </p:nvSpPr>
        <p:spPr>
          <a:xfrm>
            <a:off x="1251182" y="378706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38" name="— bullet 2, there could be parts in italics and emboldened text, just don’t change the typeface or the size"/>
          <p:cNvSpPr txBox="1">
            <a:spLocks noGrp="1"/>
          </p:cNvSpPr>
          <p:nvPr>
            <p:ph type="body" sz="quarter" idx="23"/>
          </p:nvPr>
        </p:nvSpPr>
        <p:spPr>
          <a:xfrm>
            <a:off x="1251182" y="5702060"/>
            <a:ext cx="17014525" cy="1625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39" name="— bullet 3, for any slide with bullets, ensure even spacing"/>
          <p:cNvSpPr txBox="1">
            <a:spLocks noGrp="1"/>
          </p:cNvSpPr>
          <p:nvPr>
            <p:ph type="body" sz="quarter" idx="24"/>
          </p:nvPr>
        </p:nvSpPr>
        <p:spPr>
          <a:xfrm>
            <a:off x="1251182" y="7617077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3, for any slide with bullets, ensure even spacing</a:t>
            </a:r>
          </a:p>
        </p:txBody>
      </p:sp>
      <p:sp>
        <p:nvSpPr>
          <p:cNvPr id="40" name="— bullet 4, but try to mix things up with small images and schematics so as to not make the slide too boring"/>
          <p:cNvSpPr txBox="1">
            <a:spLocks noGrp="1"/>
          </p:cNvSpPr>
          <p:nvPr>
            <p:ph type="body" sz="quarter" idx="25"/>
          </p:nvPr>
        </p:nvSpPr>
        <p:spPr>
          <a:xfrm>
            <a:off x="1251182" y="8770074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41" name="— bullet 5, a space is reserved on the right for pics: use it often (alternatively, place images between bullet points)"/>
          <p:cNvSpPr txBox="1">
            <a:spLocks noGrp="1"/>
          </p:cNvSpPr>
          <p:nvPr>
            <p:ph type="body" sz="quarter" idx="26"/>
          </p:nvPr>
        </p:nvSpPr>
        <p:spPr>
          <a:xfrm>
            <a:off x="1251182" y="10685091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42" name="SHORT PRESENTATION TITLE"/>
          <p:cNvSpPr txBox="1">
            <a:spLocks noGrp="1"/>
          </p:cNvSpPr>
          <p:nvPr>
            <p:ph type="body" sz="quarter" idx="27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 b="1" cap="all" spc="443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SHORT PRESENTATION TITLE</a:t>
            </a:r>
          </a:p>
        </p:txBody>
      </p:sp>
      <p:sp>
        <p:nvSpPr>
          <p:cNvPr id="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ck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— bullet 1, the text could be either one line or two lines but don’t insert line breaks (and don’t use periods)"/>
          <p:cNvSpPr txBox="1">
            <a:spLocks noGrp="1"/>
          </p:cNvSpPr>
          <p:nvPr>
            <p:ph type="body" sz="quarter" idx="21"/>
          </p:nvPr>
        </p:nvSpPr>
        <p:spPr>
          <a:xfrm>
            <a:off x="1251182" y="2771802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1, the text could be either one line or two lines but don’t insert line breaks (and don’t use periods)</a:t>
            </a:r>
          </a:p>
        </p:txBody>
      </p:sp>
      <p:sp>
        <p:nvSpPr>
          <p:cNvPr id="51" name="— bullet 2, there could be parts in italics and emboldened text, just don’t change the typeface or the size"/>
          <p:cNvSpPr txBox="1">
            <a:spLocks noGrp="1"/>
          </p:cNvSpPr>
          <p:nvPr>
            <p:ph type="body" sz="quarter" idx="22"/>
          </p:nvPr>
        </p:nvSpPr>
        <p:spPr>
          <a:xfrm>
            <a:off x="1251182" y="4648699"/>
            <a:ext cx="17014525" cy="162562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2, there could be parts in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italics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emboldened</a:t>
            </a:r>
            <a:r>
              <a:t>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text</a:t>
            </a:r>
            <a:r>
              <a:t>, just don’t change the typeface or the size</a:t>
            </a:r>
          </a:p>
        </p:txBody>
      </p:sp>
      <p:sp>
        <p:nvSpPr>
          <p:cNvPr id="52" name="— bullet 3, for any slide with bullets, ensure even spacing"/>
          <p:cNvSpPr txBox="1">
            <a:spLocks noGrp="1"/>
          </p:cNvSpPr>
          <p:nvPr>
            <p:ph type="body" sz="quarter" idx="23"/>
          </p:nvPr>
        </p:nvSpPr>
        <p:spPr>
          <a:xfrm>
            <a:off x="1251182" y="7754814"/>
            <a:ext cx="17014525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3, for any slide with bullets, ensure even spacing</a:t>
            </a:r>
          </a:p>
        </p:txBody>
      </p:sp>
      <p:sp>
        <p:nvSpPr>
          <p:cNvPr id="53" name="— bullet 4, but try to mix things up with small images and schematics so as to not make the slide too boring"/>
          <p:cNvSpPr txBox="1">
            <a:spLocks noGrp="1"/>
          </p:cNvSpPr>
          <p:nvPr>
            <p:ph type="body" sz="quarter" idx="24"/>
          </p:nvPr>
        </p:nvSpPr>
        <p:spPr>
          <a:xfrm>
            <a:off x="1251182" y="8907811"/>
            <a:ext cx="17014525" cy="1625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— bullet 4, but try to mix things up with small images and schematics so as to not make the slide too boring</a:t>
            </a:r>
          </a:p>
        </p:txBody>
      </p:sp>
      <p:sp>
        <p:nvSpPr>
          <p:cNvPr id="54" name="— bullet 5, a space is reserved on the right for pics: use it often (alternatively, place images between bullet points)"/>
          <p:cNvSpPr txBox="1">
            <a:spLocks noGrp="1"/>
          </p:cNvSpPr>
          <p:nvPr>
            <p:ph type="body" sz="quarter" idx="25"/>
          </p:nvPr>
        </p:nvSpPr>
        <p:spPr>
          <a:xfrm>
            <a:off x="1251182" y="10822808"/>
            <a:ext cx="17014525" cy="16256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— bullet 5, a space is reserved on the right for pics: use it often (alternatively, place images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between</a:t>
            </a:r>
            <a:r>
              <a:t> bullet points)</a:t>
            </a:r>
          </a:p>
        </p:txBody>
      </p:sp>
      <p:sp>
        <p:nvSpPr>
          <p:cNvPr id="55" name="Line"/>
          <p:cNvSpPr/>
          <p:nvPr/>
        </p:nvSpPr>
        <p:spPr>
          <a:xfrm>
            <a:off x="655590" y="1462361"/>
            <a:ext cx="2124238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" name="HEADING FOR GROUPS OF BULLETS"/>
          <p:cNvSpPr txBox="1">
            <a:spLocks noGrp="1"/>
          </p:cNvSpPr>
          <p:nvPr>
            <p:ph type="body" sz="quarter" idx="26"/>
          </p:nvPr>
        </p:nvSpPr>
        <p:spPr>
          <a:xfrm>
            <a:off x="1225580" y="1783905"/>
            <a:ext cx="20999459" cy="736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200" cap="all" spc="210">
                <a:solidFill>
                  <a:srgbClr val="333333"/>
                </a:solidFill>
              </a:defRPr>
            </a:lvl1pPr>
          </a:lstStyle>
          <a:p>
            <a:r>
              <a:t>HEADING FOR GROUPS OF BULLETS</a:t>
            </a:r>
          </a:p>
        </p:txBody>
      </p:sp>
      <p:sp>
        <p:nvSpPr>
          <p:cNvPr id="57" name="Medium Italicized Text…"/>
          <p:cNvSpPr txBox="1">
            <a:spLocks noGrp="1"/>
          </p:cNvSpPr>
          <p:nvPr>
            <p:ph type="body" sz="quarter" idx="27"/>
          </p:nvPr>
        </p:nvSpPr>
        <p:spPr>
          <a:xfrm>
            <a:off x="1248475" y="6601817"/>
            <a:ext cx="17019940" cy="863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i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Medium Italicized Text…</a:t>
            </a:r>
          </a:p>
        </p:txBody>
      </p:sp>
      <p:grpSp>
        <p:nvGrpSpPr>
          <p:cNvPr id="66" name="Group"/>
          <p:cNvGrpSpPr/>
          <p:nvPr/>
        </p:nvGrpSpPr>
        <p:grpSpPr>
          <a:xfrm>
            <a:off x="19599929" y="4033975"/>
            <a:ext cx="3272605" cy="5648050"/>
            <a:chOff x="0" y="0"/>
            <a:chExt cx="3272604" cy="5648049"/>
          </a:xfrm>
        </p:grpSpPr>
        <p:sp>
          <p:nvSpPr>
            <p:cNvPr id="58" name="Rectangle"/>
            <p:cNvSpPr/>
            <p:nvPr/>
          </p:nvSpPr>
          <p:spPr>
            <a:xfrm>
              <a:off x="0" y="3809333"/>
              <a:ext cx="1313316" cy="1838717"/>
            </a:xfrm>
            <a:prstGeom prst="rect">
              <a:avLst/>
            </a:prstGeom>
            <a:solidFill>
              <a:srgbClr val="ECE5A6"/>
            </a:solidFill>
            <a:ln w="38100" cap="flat">
              <a:solidFill>
                <a:srgbClr val="BB7F5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9" name="Rectangle"/>
            <p:cNvSpPr/>
            <p:nvPr/>
          </p:nvSpPr>
          <p:spPr>
            <a:xfrm>
              <a:off x="1959288" y="3809333"/>
              <a:ext cx="1313317" cy="1838717"/>
            </a:xfrm>
            <a:prstGeom prst="rect">
              <a:avLst/>
            </a:prstGeom>
            <a:solidFill>
              <a:srgbClr val="EAEAEA"/>
            </a:solidFill>
            <a:ln w="38100" cap="flat">
              <a:solidFill>
                <a:srgbClr val="D72E2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" name="Square"/>
            <p:cNvSpPr/>
            <p:nvPr/>
          </p:nvSpPr>
          <p:spPr>
            <a:xfrm>
              <a:off x="716943" y="0"/>
              <a:ext cx="1838717" cy="1838717"/>
            </a:xfrm>
            <a:prstGeom prst="rect">
              <a:avLst/>
            </a:prstGeom>
            <a:solidFill>
              <a:srgbClr val="8697CB"/>
            </a:solidFill>
            <a:ln w="38100" cap="flat">
              <a:solidFill>
                <a:srgbClr val="25456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" name="Line"/>
            <p:cNvSpPr/>
            <p:nvPr/>
          </p:nvSpPr>
          <p:spPr>
            <a:xfrm>
              <a:off x="654288" y="1818576"/>
              <a:ext cx="980761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797"/>
                    <a:pt x="20055" y="5225"/>
                    <a:pt x="16174" y="7359"/>
                  </a:cubicBezTo>
                  <a:cubicBezTo>
                    <a:pt x="12410" y="9428"/>
                    <a:pt x="6684" y="10795"/>
                    <a:pt x="3355" y="13157"/>
                  </a:cubicBezTo>
                  <a:cubicBezTo>
                    <a:pt x="166" y="15418"/>
                    <a:pt x="0" y="18279"/>
                    <a:pt x="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2" name="Line"/>
            <p:cNvSpPr/>
            <p:nvPr/>
          </p:nvSpPr>
          <p:spPr>
            <a:xfrm>
              <a:off x="1641519" y="1822675"/>
              <a:ext cx="975049" cy="205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797"/>
                    <a:pt x="1545" y="5225"/>
                    <a:pt x="5426" y="7359"/>
                  </a:cubicBezTo>
                  <a:cubicBezTo>
                    <a:pt x="9190" y="9428"/>
                    <a:pt x="14916" y="10795"/>
                    <a:pt x="18245" y="13157"/>
                  </a:cubicBezTo>
                  <a:cubicBezTo>
                    <a:pt x="21434" y="15418"/>
                    <a:pt x="21600" y="18279"/>
                    <a:pt x="21600" y="2160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3" name="Box…"/>
            <p:cNvSpPr txBox="1"/>
            <p:nvPr/>
          </p:nvSpPr>
          <p:spPr>
            <a:xfrm>
              <a:off x="238487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4" name="Box…"/>
            <p:cNvSpPr txBox="1"/>
            <p:nvPr/>
          </p:nvSpPr>
          <p:spPr>
            <a:xfrm>
              <a:off x="2197775" y="4231486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53585F"/>
                  </a:solidFill>
                </a:defRPr>
              </a:pPr>
              <a:r>
                <a:t>Text</a:t>
              </a:r>
            </a:p>
          </p:txBody>
        </p:sp>
        <p:sp>
          <p:nvSpPr>
            <p:cNvPr id="65" name="Box…"/>
            <p:cNvSpPr txBox="1"/>
            <p:nvPr/>
          </p:nvSpPr>
          <p:spPr>
            <a:xfrm>
              <a:off x="1218131" y="422153"/>
              <a:ext cx="836341" cy="994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/>
            <a:p>
              <a:pPr algn="ctr">
                <a:lnSpc>
                  <a:spcPct val="90000"/>
                </a:lnSpc>
                <a:defRPr sz="3100" b="0" cap="none" spc="0">
                  <a:solidFill>
                    <a:srgbClr val="FFFFFF"/>
                  </a:solidFill>
                </a:defRPr>
              </a:pPr>
              <a:r>
                <a:t>Box</a:t>
              </a:r>
            </a:p>
            <a:p>
              <a:pPr algn="ctr">
                <a:lnSpc>
                  <a:spcPct val="90000"/>
                </a:lnSpc>
                <a:defRPr sz="3100" b="0" cap="none" spc="0">
                  <a:solidFill>
                    <a:srgbClr val="FFFFFF"/>
                  </a:solidFill>
                </a:defRPr>
              </a:pPr>
              <a:r>
                <a:t>Text</a:t>
              </a:r>
            </a:p>
          </p:txBody>
        </p:sp>
      </p:grpSp>
      <p:sp>
        <p:nvSpPr>
          <p:cNvPr id="67" name="SHORT PRESENTATION TITLE"/>
          <p:cNvSpPr txBox="1">
            <a:spLocks noGrp="1"/>
          </p:cNvSpPr>
          <p:nvPr>
            <p:ph type="body" sz="quarter" idx="28"/>
          </p:nvPr>
        </p:nvSpPr>
        <p:spPr>
          <a:xfrm>
            <a:off x="1225580" y="607054"/>
            <a:ext cx="20999459" cy="660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700" b="1" cap="all" spc="443">
                <a:solidFill>
                  <a:srgbClr val="80A9D7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SHORT PRESENTATION TITLE</a:t>
            </a:r>
          </a:p>
        </p:txBody>
      </p:sp>
      <p:sp>
        <p:nvSpPr>
          <p:cNvPr id="68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69" name="RStudio-icon.png" descr="RStudio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hothead_image.png"/>
          <p:cNvSpPr>
            <a:spLocks noGrp="1"/>
          </p:cNvSpPr>
          <p:nvPr>
            <p:ph type="pic" idx="21"/>
          </p:nvPr>
        </p:nvSpPr>
        <p:spPr>
          <a:xfrm>
            <a:off x="8575628" y="2770461"/>
            <a:ext cx="19764422" cy="96805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– this is a small bullet and it’s great for detail text spanning multiple lines (we probably shouldn’t use more than 3 lines if possible)"/>
          <p:cNvSpPr txBox="1"/>
          <p:nvPr/>
        </p:nvSpPr>
        <p:spPr>
          <a:xfrm>
            <a:off x="1185887" y="3923412"/>
            <a:ext cx="11805035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 this is a small bullet and it’s great for detail text spanning multiple lines (we probably shouldn’t use more than 3 lines if possible)</a:t>
            </a:r>
          </a:p>
        </p:txBody>
      </p:sp>
      <p:sp>
        <p:nvSpPr>
          <p:cNvPr id="79" name="Small HEADING FOR small BULLEt text"/>
          <p:cNvSpPr txBox="1"/>
          <p:nvPr/>
        </p:nvSpPr>
        <p:spPr>
          <a:xfrm>
            <a:off x="1225580" y="3006977"/>
            <a:ext cx="20999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600" b="0" spc="180">
                <a:solidFill>
                  <a:srgbClr val="333333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Small HEADING FOR small BULLEt text</a:t>
            </a:r>
          </a:p>
        </p:txBody>
      </p:sp>
      <p:sp>
        <p:nvSpPr>
          <p:cNvPr id="80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" name="– you can use bold text to emphasize key terms"/>
          <p:cNvSpPr txBox="1"/>
          <p:nvPr/>
        </p:nvSpPr>
        <p:spPr>
          <a:xfrm>
            <a:off x="1185887" y="5893946"/>
            <a:ext cx="11805035" cy="635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you can 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bold text</a:t>
            </a:r>
            <a:r>
              <a:t> to emphasize key terms</a:t>
            </a:r>
          </a:p>
        </p:txBody>
      </p:sp>
      <p:sp>
        <p:nvSpPr>
          <p:cNvPr id="82" name="– remember to vertically distribute these bullets evenly"/>
          <p:cNvSpPr txBox="1"/>
          <p:nvPr/>
        </p:nvSpPr>
        <p:spPr>
          <a:xfrm>
            <a:off x="1185887" y="6797690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– remember to vertically distribute these bullets evenly</a:t>
            </a:r>
          </a:p>
        </p:txBody>
      </p:sp>
      <p:sp>
        <p:nvSpPr>
          <p:cNvPr id="83" name="– use as many bullets as is necessary but not more"/>
          <p:cNvSpPr txBox="1"/>
          <p:nvPr/>
        </p:nvSpPr>
        <p:spPr>
          <a:xfrm>
            <a:off x="1185887" y="7701427"/>
            <a:ext cx="1180503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5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– use as many bullets as is necessary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but not more</a:t>
            </a:r>
          </a:p>
        </p:txBody>
      </p:sp>
      <p:sp>
        <p:nvSpPr>
          <p:cNvPr id="84" name="Slide Title Slide Description"/>
          <p:cNvSpPr txBox="1"/>
          <p:nvPr/>
        </p:nvSpPr>
        <p:spPr>
          <a:xfrm>
            <a:off x="1203379" y="1238961"/>
            <a:ext cx="20999458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5000" cap="none" spc="0">
                <a:solidFill>
                  <a:srgbClr val="53585F"/>
                </a:solidFill>
              </a:defRPr>
            </a:pPr>
            <a:r>
              <a:t>Slide Title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 Slide Description</a:t>
            </a:r>
          </a:p>
        </p:txBody>
      </p:sp>
      <p:sp>
        <p:nvSpPr>
          <p:cNvPr id="85" name="Line"/>
          <p:cNvSpPr/>
          <p:nvPr/>
        </p:nvSpPr>
        <p:spPr>
          <a:xfrm>
            <a:off x="655590" y="2243896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6" name="SHORT PRESENTATION TITLE"/>
          <p:cNvSpPr txBox="1"/>
          <p:nvPr/>
        </p:nvSpPr>
        <p:spPr>
          <a:xfrm>
            <a:off x="1225580" y="607054"/>
            <a:ext cx="2099945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SHORT PRESENTATION TITLE</a:t>
            </a:r>
          </a:p>
        </p:txBody>
      </p:sp>
      <p:pic>
        <p:nvPicPr>
          <p:cNvPr id="87" name="RStudio-icon.png" descr="RStudio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578" y="355050"/>
            <a:ext cx="1661950" cy="166195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hothead_image.png"/>
          <p:cNvSpPr>
            <a:spLocks noGrp="1"/>
          </p:cNvSpPr>
          <p:nvPr>
            <p:ph type="pic" idx="21"/>
          </p:nvPr>
        </p:nvSpPr>
        <p:spPr>
          <a:xfrm>
            <a:off x="6182568" y="1104900"/>
            <a:ext cx="23491826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PHOTO CAPTION"/>
          <p:cNvSpPr txBox="1"/>
          <p:nvPr/>
        </p:nvSpPr>
        <p:spPr>
          <a:xfrm>
            <a:off x="1146156" y="2396006"/>
            <a:ext cx="11667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spc="235">
                <a:solidFill>
                  <a:srgbClr val="333333"/>
                </a:solidFill>
              </a:defRPr>
            </a:lvl1pPr>
          </a:lstStyle>
          <a:p>
            <a:r>
              <a:t>PHOTO CAPTION</a:t>
            </a:r>
          </a:p>
        </p:txBody>
      </p:sp>
      <p:sp>
        <p:nvSpPr>
          <p:cNvPr id="97" name="Photo description text in paragraph form. This can span multiple lines. Use as many lines as is necessary to achieve the desired effect."/>
          <p:cNvSpPr txBox="1"/>
          <p:nvPr/>
        </p:nvSpPr>
        <p:spPr>
          <a:xfrm>
            <a:off x="1152361" y="4060563"/>
            <a:ext cx="10577510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200" b="0" cap="none" spc="0">
                <a:solidFill>
                  <a:srgbClr val="333333"/>
                </a:solidFill>
              </a:defRPr>
            </a:lvl1pPr>
          </a:lstStyle>
          <a:p>
            <a:r>
              <a:t>Photo description text in paragraph form. This can span multiple lines. Use as many lines as is necessary to achieve the desired effect.</a:t>
            </a:r>
          </a:p>
        </p:txBody>
      </p:sp>
      <p:sp>
        <p:nvSpPr>
          <p:cNvPr id="98" name="Attribution Text."/>
          <p:cNvSpPr txBox="1"/>
          <p:nvPr/>
        </p:nvSpPr>
        <p:spPr>
          <a:xfrm>
            <a:off x="1149186" y="11823844"/>
            <a:ext cx="34403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3800" b="0" cap="none" spc="0">
                <a:solidFill>
                  <a:srgbClr val="000000"/>
                </a:solidFill>
              </a:defRPr>
            </a:lvl1pPr>
          </a:lstStyle>
          <a:p>
            <a:r>
              <a:t>Attribution Text.</a:t>
            </a:r>
          </a:p>
        </p:txBody>
      </p:sp>
      <p:sp>
        <p:nvSpPr>
          <p:cNvPr id="9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hothead_image.png"/>
          <p:cNvSpPr>
            <a:spLocks noGrp="1"/>
          </p:cNvSpPr>
          <p:nvPr>
            <p:ph type="pic" idx="21"/>
          </p:nvPr>
        </p:nvSpPr>
        <p:spPr>
          <a:xfrm>
            <a:off x="3125968" y="600528"/>
            <a:ext cx="18135601" cy="88827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PHOTO CAPTION"/>
          <p:cNvSpPr txBox="1"/>
          <p:nvPr/>
        </p:nvSpPr>
        <p:spPr>
          <a:xfrm>
            <a:off x="1357955" y="9623638"/>
            <a:ext cx="2166809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b="0" spc="235">
                <a:solidFill>
                  <a:srgbClr val="333333"/>
                </a:solidFill>
              </a:defRPr>
            </a:lvl1pPr>
          </a:lstStyle>
          <a:p>
            <a:r>
              <a:t>PHOTO CAPTION</a:t>
            </a:r>
          </a:p>
        </p:txBody>
      </p:sp>
      <p:sp>
        <p:nvSpPr>
          <p:cNvPr id="108" name="Photo description text in paragraph form. This…"/>
          <p:cNvSpPr txBox="1"/>
          <p:nvPr/>
        </p:nvSpPr>
        <p:spPr>
          <a:xfrm>
            <a:off x="5891359" y="10573177"/>
            <a:ext cx="1260128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200" b="0" cap="none" spc="0">
                <a:solidFill>
                  <a:srgbClr val="333333"/>
                </a:solidFill>
              </a:defRPr>
            </a:pPr>
            <a:r>
              <a:t>Photo description text in paragraph form. This</a:t>
            </a:r>
          </a:p>
          <a:p>
            <a:pPr algn="ctr">
              <a:defRPr sz="4200" b="0" cap="none" spc="0">
                <a:solidFill>
                  <a:srgbClr val="333333"/>
                </a:solidFill>
              </a:defRPr>
            </a:pPr>
            <a:r>
              <a:t>can span multiple lines. Use as many as is necessary to achieve the desired effect.</a:t>
            </a:r>
          </a:p>
        </p:txBody>
      </p:sp>
      <p:sp>
        <p:nvSpPr>
          <p:cNvPr id="1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hothead_image.png"/>
          <p:cNvSpPr>
            <a:spLocks noGrp="1"/>
          </p:cNvSpPr>
          <p:nvPr>
            <p:ph type="pic" idx="21"/>
          </p:nvPr>
        </p:nvSpPr>
        <p:spPr>
          <a:xfrm>
            <a:off x="-2058729" y="-121965"/>
            <a:ext cx="28501558" cy="139598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Title &amp;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655590" y="1569950"/>
            <a:ext cx="230728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660400" y="12977559"/>
            <a:ext cx="2306320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RStudio-icon.png" descr="RStudio-icon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01859" y="419297"/>
            <a:ext cx="1035915" cy="103591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00" b="1" i="0" u="none" strike="noStrike" cap="all" spc="443" baseline="0">
          <a:solidFill>
            <a:srgbClr val="80A9D7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61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1pPr>
      <a:lvl2pPr marL="124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2pPr>
      <a:lvl3pPr marL="188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3pPr>
      <a:lvl4pPr marL="2515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4pPr>
      <a:lvl5pPr marL="3150576" marR="0" indent="-61057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5pPr>
      <a:lvl6pPr marL="378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6pPr>
      <a:lvl7pPr marL="442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7pPr>
      <a:lvl8pPr marL="5055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8pPr>
      <a:lvl9pPr marL="5690577" marR="0" indent="-610577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53585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ine"/>
          <p:cNvSpPr/>
          <p:nvPr/>
        </p:nvSpPr>
        <p:spPr>
          <a:xfrm flipV="1">
            <a:off x="1095926" y="3149565"/>
            <a:ext cx="875908" cy="87590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2" name="Line"/>
          <p:cNvSpPr/>
          <p:nvPr/>
        </p:nvSpPr>
        <p:spPr>
          <a:xfrm flipV="1">
            <a:off x="1087163" y="3149565"/>
            <a:ext cx="1301310" cy="130131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3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4" name="Line"/>
          <p:cNvSpPr/>
          <p:nvPr/>
        </p:nvSpPr>
        <p:spPr>
          <a:xfrm flipV="1">
            <a:off x="1095526" y="3149565"/>
            <a:ext cx="2126226" cy="21262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" name="Line"/>
          <p:cNvSpPr/>
          <p:nvPr/>
        </p:nvSpPr>
        <p:spPr>
          <a:xfrm flipV="1">
            <a:off x="1086671" y="3149565"/>
            <a:ext cx="2551720" cy="255172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6" name="Line"/>
          <p:cNvSpPr/>
          <p:nvPr/>
        </p:nvSpPr>
        <p:spPr>
          <a:xfrm flipV="1">
            <a:off x="1092795" y="3149565"/>
            <a:ext cx="3378875" cy="33788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1090436" y="3149565"/>
            <a:ext cx="1712904" cy="17129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1092940" y="3149566"/>
            <a:ext cx="3795369" cy="379536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9" name="Line"/>
          <p:cNvSpPr/>
          <p:nvPr/>
        </p:nvSpPr>
        <p:spPr>
          <a:xfrm flipV="1">
            <a:off x="1090883" y="3149565"/>
            <a:ext cx="4214066" cy="421406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0" name="Line"/>
          <p:cNvSpPr/>
          <p:nvPr/>
        </p:nvSpPr>
        <p:spPr>
          <a:xfrm flipV="1">
            <a:off x="1092768" y="3149566"/>
            <a:ext cx="2962263" cy="2962263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1" name="Line"/>
          <p:cNvSpPr/>
          <p:nvPr/>
        </p:nvSpPr>
        <p:spPr>
          <a:xfrm flipV="1">
            <a:off x="1086286" y="3149566"/>
            <a:ext cx="5051941" cy="50519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 flipV="1">
            <a:off x="1363196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3" name="Line"/>
          <p:cNvSpPr/>
          <p:nvPr/>
        </p:nvSpPr>
        <p:spPr>
          <a:xfrm flipV="1">
            <a:off x="1783595" y="3149565"/>
            <a:ext cx="5187911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 flipV="1">
            <a:off x="1088522" y="3149565"/>
            <a:ext cx="4633066" cy="463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5" name="Line"/>
          <p:cNvSpPr/>
          <p:nvPr/>
        </p:nvSpPr>
        <p:spPr>
          <a:xfrm flipV="1">
            <a:off x="2614407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6" name="Line"/>
          <p:cNvSpPr/>
          <p:nvPr/>
        </p:nvSpPr>
        <p:spPr>
          <a:xfrm flipV="1">
            <a:off x="3026546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2195618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 flipV="1">
            <a:off x="3862453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 flipV="1">
            <a:off x="4281975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0" name="Line"/>
          <p:cNvSpPr/>
          <p:nvPr/>
        </p:nvSpPr>
        <p:spPr>
          <a:xfrm flipV="1">
            <a:off x="4696095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3445289" y="3149565"/>
            <a:ext cx="5192775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2" name="Line"/>
          <p:cNvSpPr/>
          <p:nvPr/>
        </p:nvSpPr>
        <p:spPr>
          <a:xfrm flipV="1">
            <a:off x="5529554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3" name="Line"/>
          <p:cNvSpPr/>
          <p:nvPr/>
        </p:nvSpPr>
        <p:spPr>
          <a:xfrm flipV="1">
            <a:off x="5948019" y="3149565"/>
            <a:ext cx="5189881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4" name="Line"/>
          <p:cNvSpPr/>
          <p:nvPr/>
        </p:nvSpPr>
        <p:spPr>
          <a:xfrm flipV="1">
            <a:off x="5114722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 flipV="1">
            <a:off x="6775352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 flipV="1">
            <a:off x="719138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 flipV="1">
            <a:off x="7608861" y="3149565"/>
            <a:ext cx="5195596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8" name="Line"/>
          <p:cNvSpPr/>
          <p:nvPr/>
        </p:nvSpPr>
        <p:spPr>
          <a:xfrm flipV="1">
            <a:off x="6364588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9" name="Line"/>
          <p:cNvSpPr/>
          <p:nvPr/>
        </p:nvSpPr>
        <p:spPr>
          <a:xfrm flipV="1">
            <a:off x="8447258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8863898" y="3494712"/>
            <a:ext cx="4845330" cy="484533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1" name="Line"/>
          <p:cNvSpPr/>
          <p:nvPr/>
        </p:nvSpPr>
        <p:spPr>
          <a:xfrm flipV="1">
            <a:off x="8029001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2" name="Line"/>
          <p:cNvSpPr/>
          <p:nvPr/>
        </p:nvSpPr>
        <p:spPr>
          <a:xfrm flipV="1">
            <a:off x="9697177" y="4328513"/>
            <a:ext cx="4011530" cy="40115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3" name="Line"/>
          <p:cNvSpPr/>
          <p:nvPr/>
        </p:nvSpPr>
        <p:spPr>
          <a:xfrm flipV="1">
            <a:off x="10113816" y="4743462"/>
            <a:ext cx="3596580" cy="35965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4" name="Line"/>
          <p:cNvSpPr/>
          <p:nvPr/>
        </p:nvSpPr>
        <p:spPr>
          <a:xfrm flipV="1">
            <a:off x="10530455" y="5162114"/>
            <a:ext cx="3177929" cy="317792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5" name="Line"/>
          <p:cNvSpPr/>
          <p:nvPr/>
        </p:nvSpPr>
        <p:spPr>
          <a:xfrm flipV="1">
            <a:off x="9280537" y="3911067"/>
            <a:ext cx="4428976" cy="44289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6" name="Line"/>
          <p:cNvSpPr/>
          <p:nvPr/>
        </p:nvSpPr>
        <p:spPr>
          <a:xfrm flipV="1">
            <a:off x="11363734" y="5992856"/>
            <a:ext cx="2347186" cy="23471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 flipV="1">
            <a:off x="11780374" y="6410281"/>
            <a:ext cx="1929762" cy="19297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8" name="Line"/>
          <p:cNvSpPr/>
          <p:nvPr/>
        </p:nvSpPr>
        <p:spPr>
          <a:xfrm flipV="1">
            <a:off x="10947095" y="5578083"/>
            <a:ext cx="2761960" cy="276196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9" name="Line"/>
          <p:cNvSpPr/>
          <p:nvPr/>
        </p:nvSpPr>
        <p:spPr>
          <a:xfrm flipV="1">
            <a:off x="12613652" y="7243909"/>
            <a:ext cx="1096134" cy="10961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 flipV="1">
            <a:off x="13030292" y="7655894"/>
            <a:ext cx="684148" cy="68414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1" name="Line"/>
          <p:cNvSpPr/>
          <p:nvPr/>
        </p:nvSpPr>
        <p:spPr>
          <a:xfrm flipV="1">
            <a:off x="13446931" y="8073488"/>
            <a:ext cx="266555" cy="26655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 flipV="1">
            <a:off x="12197013" y="6823859"/>
            <a:ext cx="1516184" cy="15161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3" name="Rectangle"/>
          <p:cNvSpPr/>
          <p:nvPr/>
        </p:nvSpPr>
        <p:spPr>
          <a:xfrm rot="16200000">
            <a:off x="5701821" y="-732999"/>
            <a:ext cx="3383544" cy="1261387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04" name="gt_hex_logo.png" descr="gt_hex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1307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envelope.png" descr="envelop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111" y="11188358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ich@rstudio.com"/>
          <p:cNvSpPr txBox="1"/>
          <p:nvPr/>
        </p:nvSpPr>
        <p:spPr>
          <a:xfrm>
            <a:off x="2601990" y="11289958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333333"/>
                </a:solidFill>
              </a:defRPr>
            </a:lvl1pPr>
          </a:lstStyle>
          <a:p>
            <a:r>
              <a:t>rich@rstudio.com</a:t>
            </a:r>
          </a:p>
        </p:txBody>
      </p:sp>
      <p:pic>
        <p:nvPicPr>
          <p:cNvPr id="207" name="twitter.png" descr="twit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11" y="10028521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@riannone"/>
          <p:cNvSpPr txBox="1"/>
          <p:nvPr/>
        </p:nvSpPr>
        <p:spPr>
          <a:xfrm>
            <a:off x="2601990" y="10130121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333333"/>
                </a:solidFill>
              </a:defRPr>
            </a:lvl1pPr>
          </a:lstStyle>
          <a:p>
            <a:r>
              <a:t>@riannone</a:t>
            </a:r>
          </a:p>
        </p:txBody>
      </p:sp>
      <p:pic>
        <p:nvPicPr>
          <p:cNvPr id="209" name="github.png" descr="githu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811" y="8868685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rich-iannone"/>
          <p:cNvSpPr txBox="1"/>
          <p:nvPr/>
        </p:nvSpPr>
        <p:spPr>
          <a:xfrm>
            <a:off x="2601990" y="8970285"/>
            <a:ext cx="594435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700" b="0" cap="none" spc="235">
                <a:solidFill>
                  <a:srgbClr val="333333"/>
                </a:solidFill>
              </a:defRPr>
            </a:lvl1pPr>
          </a:lstStyle>
          <a:p>
            <a:r>
              <a:t>rich-iannone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3709755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14131849" y="3053528"/>
            <a:ext cx="1760355" cy="55647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5" name="Line"/>
          <p:cNvSpPr/>
          <p:nvPr/>
        </p:nvSpPr>
        <p:spPr>
          <a:xfrm flipV="1">
            <a:off x="1089801" y="530742"/>
            <a:ext cx="1" cy="1214838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22" name="Group"/>
          <p:cNvGrpSpPr/>
          <p:nvPr/>
        </p:nvGrpSpPr>
        <p:grpSpPr>
          <a:xfrm>
            <a:off x="1440758" y="4567310"/>
            <a:ext cx="11884192" cy="1803401"/>
            <a:chOff x="0" y="0"/>
            <a:chExt cx="11884190" cy="1803400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Image" descr="Imag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223" name="table data"/>
          <p:cNvSpPr txBox="1"/>
          <p:nvPr/>
        </p:nvSpPr>
        <p:spPr>
          <a:xfrm>
            <a:off x="1446297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table data</a:t>
            </a:r>
          </a:p>
        </p:txBody>
      </p:sp>
      <p:sp>
        <p:nvSpPr>
          <p:cNvPr id="224" name="gt object"/>
          <p:cNvSpPr txBox="1"/>
          <p:nvPr/>
        </p:nvSpPr>
        <p:spPr>
          <a:xfrm>
            <a:off x="583980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25" name="gt table"/>
          <p:cNvSpPr txBox="1"/>
          <p:nvPr/>
        </p:nvSpPr>
        <p:spPr>
          <a:xfrm>
            <a:off x="1036503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26" name="An Introduction to the gt Package"/>
          <p:cNvSpPr txBox="1"/>
          <p:nvPr/>
        </p:nvSpPr>
        <p:spPr>
          <a:xfrm>
            <a:off x="1253147" y="1259747"/>
            <a:ext cx="124439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5400" b="0" cap="none" spc="270">
                <a:solidFill>
                  <a:srgbClr val="333333"/>
                </a:solidFill>
              </a:defRPr>
            </a:pPr>
            <a:r>
              <a:t>An Introduction to the </a:t>
            </a:r>
            <a:r>
              <a:rPr b="1"/>
              <a:t>gt</a:t>
            </a:r>
            <a:r>
              <a:t> Package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58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8100000">
            <a:off x="-2328111" y="2258090"/>
            <a:ext cx="14127670" cy="7419807"/>
          </a:xfrm>
          <a:prstGeom prst="rect">
            <a:avLst/>
          </a:prstGeom>
        </p:spPr>
      </p:pic>
      <p:sp>
        <p:nvSpPr>
          <p:cNvPr id="551" name="Line"/>
          <p:cNvSpPr/>
          <p:nvPr/>
        </p:nvSpPr>
        <p:spPr>
          <a:xfrm flipH="1" flipV="1">
            <a:off x="8700490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2" name="Line"/>
          <p:cNvSpPr/>
          <p:nvPr/>
        </p:nvSpPr>
        <p:spPr>
          <a:xfrm rot="10800000">
            <a:off x="10167123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3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pic>
        <p:nvPicPr>
          <p:cNvPr id="554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-3840867" y="3393550"/>
            <a:ext cx="11929357" cy="6836347"/>
          </a:xfrm>
          <a:prstGeom prst="rect">
            <a:avLst/>
          </a:prstGeom>
        </p:spPr>
      </p:pic>
      <p:pic>
        <p:nvPicPr>
          <p:cNvPr id="556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769195" y="4468294"/>
            <a:ext cx="12807381" cy="8116211"/>
          </a:xfrm>
          <a:prstGeom prst="rect">
            <a:avLst/>
          </a:prstGeom>
        </p:spPr>
      </p:pic>
      <p:grpSp>
        <p:nvGrpSpPr>
          <p:cNvPr id="562" name="Group"/>
          <p:cNvGrpSpPr/>
          <p:nvPr/>
        </p:nvGrpSpPr>
        <p:grpSpPr>
          <a:xfrm>
            <a:off x="12334717" y="2914381"/>
            <a:ext cx="2389366" cy="2325936"/>
            <a:chOff x="76199" y="0"/>
            <a:chExt cx="2389364" cy="2325934"/>
          </a:xfrm>
        </p:grpSpPr>
        <p:grpSp>
          <p:nvGrpSpPr>
            <p:cNvPr id="560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558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559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561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567" name="Group"/>
          <p:cNvGrpSpPr/>
          <p:nvPr/>
        </p:nvGrpSpPr>
        <p:grpSpPr>
          <a:xfrm>
            <a:off x="8690525" y="4313791"/>
            <a:ext cx="6040553" cy="2325936"/>
            <a:chOff x="0" y="0"/>
            <a:chExt cx="6040552" cy="2325934"/>
          </a:xfrm>
        </p:grpSpPr>
        <p:sp>
          <p:nvSpPr>
            <p:cNvPr id="563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566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564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565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572" name="Group"/>
          <p:cNvGrpSpPr/>
          <p:nvPr/>
        </p:nvGrpSpPr>
        <p:grpSpPr>
          <a:xfrm>
            <a:off x="9972000" y="6187135"/>
            <a:ext cx="4766233" cy="2325935"/>
            <a:chOff x="0" y="0"/>
            <a:chExt cx="4766231" cy="2325934"/>
          </a:xfrm>
        </p:grpSpPr>
        <p:grpSp>
          <p:nvGrpSpPr>
            <p:cNvPr id="570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568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56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71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586" name="Group"/>
          <p:cNvGrpSpPr/>
          <p:nvPr/>
        </p:nvGrpSpPr>
        <p:grpSpPr>
          <a:xfrm>
            <a:off x="15383448" y="3058620"/>
            <a:ext cx="7814735" cy="3089513"/>
            <a:chOff x="0" y="0"/>
            <a:chExt cx="7814734" cy="3089511"/>
          </a:xfrm>
        </p:grpSpPr>
        <p:sp>
          <p:nvSpPr>
            <p:cNvPr id="573" name="We can apply the same footnote to multiple location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We can apply the same footnote to multiple locations.</a:t>
              </a:r>
            </a:p>
          </p:txBody>
        </p:sp>
        <p:sp>
          <p:nvSpPr>
            <p:cNvPr id="574" name="gt will preserve the same footnote mark"/>
            <p:cNvSpPr txBox="1"/>
            <p:nvPr/>
          </p:nvSpPr>
          <p:spPr>
            <a:xfrm>
              <a:off x="2883330" y="1532319"/>
              <a:ext cx="4931405" cy="1219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will preserve the same footnote mark</a:t>
              </a:r>
            </a:p>
          </p:txBody>
        </p:sp>
        <p:sp>
          <p:nvSpPr>
            <p:cNvPr id="575" name="1"/>
            <p:cNvSpPr txBox="1"/>
            <p:nvPr/>
          </p:nvSpPr>
          <p:spPr>
            <a:xfrm>
              <a:off x="2153299" y="1642649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76" name="Base coupe"/>
            <p:cNvSpPr txBox="1"/>
            <p:nvPr/>
          </p:nvSpPr>
          <p:spPr>
            <a:xfrm>
              <a:off x="888348" y="1664735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Base coupe</a:t>
              </a:r>
            </a:p>
          </p:txBody>
        </p:sp>
        <p:sp>
          <p:nvSpPr>
            <p:cNvPr id="577" name="GT coupe"/>
            <p:cNvSpPr txBox="1"/>
            <p:nvPr/>
          </p:nvSpPr>
          <p:spPr>
            <a:xfrm>
              <a:off x="1127783" y="2195581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GT coupe</a:t>
              </a:r>
            </a:p>
          </p:txBody>
        </p:sp>
        <p:sp>
          <p:nvSpPr>
            <p:cNvPr id="578" name="Line"/>
            <p:cNvSpPr/>
            <p:nvPr/>
          </p:nvSpPr>
          <p:spPr>
            <a:xfrm>
              <a:off x="881034" y="1595456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79" name="Line"/>
            <p:cNvSpPr/>
            <p:nvPr/>
          </p:nvSpPr>
          <p:spPr>
            <a:xfrm>
              <a:off x="881034" y="2654112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0" name="Line"/>
            <p:cNvSpPr/>
            <p:nvPr/>
          </p:nvSpPr>
          <p:spPr>
            <a:xfrm>
              <a:off x="873802" y="2115408"/>
              <a:ext cx="1505513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1" name="1"/>
            <p:cNvSpPr txBox="1"/>
            <p:nvPr/>
          </p:nvSpPr>
          <p:spPr>
            <a:xfrm>
              <a:off x="2165664" y="2165833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82" name="These coupes"/>
            <p:cNvSpPr txBox="1"/>
            <p:nvPr/>
          </p:nvSpPr>
          <p:spPr>
            <a:xfrm>
              <a:off x="986707" y="2691565"/>
              <a:ext cx="163008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These coupes</a:t>
              </a:r>
            </a:p>
          </p:txBody>
        </p:sp>
        <p:sp>
          <p:nvSpPr>
            <p:cNvPr id="583" name="1"/>
            <p:cNvSpPr txBox="1"/>
            <p:nvPr/>
          </p:nvSpPr>
          <p:spPr>
            <a:xfrm>
              <a:off x="868173" y="2646886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84" name="Rectangle"/>
            <p:cNvSpPr/>
            <p:nvPr/>
          </p:nvSpPr>
          <p:spPr>
            <a:xfrm>
              <a:off x="2034429" y="2784393"/>
              <a:ext cx="353600" cy="30511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585" name="Rectangle"/>
            <p:cNvSpPr/>
            <p:nvPr/>
          </p:nvSpPr>
          <p:spPr>
            <a:xfrm>
              <a:off x="2382127" y="2735856"/>
              <a:ext cx="353600" cy="3051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15383448" y="7170023"/>
            <a:ext cx="8312957" cy="4768024"/>
            <a:chOff x="0" y="0"/>
            <a:chExt cx="8312956" cy="4768022"/>
          </a:xfrm>
        </p:grpSpPr>
        <p:grpSp>
          <p:nvGrpSpPr>
            <p:cNvPr id="589" name="Group"/>
            <p:cNvGrpSpPr/>
            <p:nvPr/>
          </p:nvGrpSpPr>
          <p:grpSpPr>
            <a:xfrm>
              <a:off x="862948" y="3184422"/>
              <a:ext cx="3273423" cy="438381"/>
              <a:chOff x="0" y="0"/>
              <a:chExt cx="3273422" cy="438380"/>
            </a:xfrm>
          </p:grpSpPr>
          <p:sp>
            <p:nvSpPr>
              <p:cNvPr id="587" name="Base models tend to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Base models tend to</a:t>
                </a:r>
              </a:p>
            </p:txBody>
          </p:sp>
          <p:sp>
            <p:nvSpPr>
              <p:cNvPr id="588" name="2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592" name="Group"/>
            <p:cNvGrpSpPr/>
            <p:nvPr/>
          </p:nvGrpSpPr>
          <p:grpSpPr>
            <a:xfrm>
              <a:off x="862948" y="3566162"/>
              <a:ext cx="3273423" cy="438382"/>
              <a:chOff x="0" y="0"/>
              <a:chExt cx="3273422" cy="438380"/>
            </a:xfrm>
          </p:grpSpPr>
          <p:sp>
            <p:nvSpPr>
              <p:cNvPr id="590" name="This is the only option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This is the only option</a:t>
                </a:r>
              </a:p>
            </p:txBody>
          </p:sp>
          <p:sp>
            <p:nvSpPr>
              <p:cNvPr id="591" name="3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595" name="Group"/>
            <p:cNvGrpSpPr/>
            <p:nvPr/>
          </p:nvGrpSpPr>
          <p:grpSpPr>
            <a:xfrm>
              <a:off x="862948" y="3947903"/>
              <a:ext cx="3273423" cy="438381"/>
              <a:chOff x="0" y="0"/>
              <a:chExt cx="3273422" cy="438380"/>
            </a:xfrm>
          </p:grpSpPr>
          <p:sp>
            <p:nvSpPr>
              <p:cNvPr id="593" name="Although labeled as a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Although labeled as a</a:t>
                </a:r>
              </a:p>
            </p:txBody>
          </p:sp>
          <p:sp>
            <p:nvSpPr>
              <p:cNvPr id="594" name="4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598" name="Group"/>
            <p:cNvGrpSpPr/>
            <p:nvPr/>
          </p:nvGrpSpPr>
          <p:grpSpPr>
            <a:xfrm>
              <a:off x="862948" y="4329642"/>
              <a:ext cx="3273423" cy="438381"/>
              <a:chOff x="0" y="0"/>
              <a:chExt cx="3273422" cy="438380"/>
            </a:xfrm>
          </p:grpSpPr>
          <p:sp>
            <p:nvSpPr>
              <p:cNvPr id="596" name="Final year in which th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Final year in which the</a:t>
                </a:r>
              </a:p>
            </p:txBody>
          </p:sp>
          <p:sp>
            <p:nvSpPr>
              <p:cNvPr id="597" name="5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5</a:t>
                </a:r>
              </a:p>
            </p:txBody>
          </p:sp>
        </p:grpSp>
        <p:sp>
          <p:nvSpPr>
            <p:cNvPr id="599" name="Multiple footnotes can be applied to the same location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Multiple footnotes can be applied to the same location.</a:t>
              </a:r>
            </a:p>
          </p:txBody>
        </p:sp>
        <p:sp>
          <p:nvSpPr>
            <p:cNvPr id="600" name="1,2,3"/>
            <p:cNvSpPr txBox="1"/>
            <p:nvPr/>
          </p:nvSpPr>
          <p:spPr>
            <a:xfrm>
              <a:off x="2608571" y="1798446"/>
              <a:ext cx="58056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1,2,3</a:t>
              </a:r>
            </a:p>
          </p:txBody>
        </p:sp>
        <p:sp>
          <p:nvSpPr>
            <p:cNvPr id="601" name="Base coupe"/>
            <p:cNvSpPr txBox="1"/>
            <p:nvPr/>
          </p:nvSpPr>
          <p:spPr>
            <a:xfrm>
              <a:off x="1343621" y="1820532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Base coupe</a:t>
              </a:r>
            </a:p>
          </p:txBody>
        </p:sp>
        <p:sp>
          <p:nvSpPr>
            <p:cNvPr id="602" name="GT coupe"/>
            <p:cNvSpPr txBox="1"/>
            <p:nvPr/>
          </p:nvSpPr>
          <p:spPr>
            <a:xfrm>
              <a:off x="1583056" y="2351378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GT coupe</a:t>
              </a:r>
            </a:p>
          </p:txBody>
        </p:sp>
        <p:sp>
          <p:nvSpPr>
            <p:cNvPr id="603" name="Line"/>
            <p:cNvSpPr/>
            <p:nvPr/>
          </p:nvSpPr>
          <p:spPr>
            <a:xfrm>
              <a:off x="875810" y="1751252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4" name="Line"/>
            <p:cNvSpPr/>
            <p:nvPr/>
          </p:nvSpPr>
          <p:spPr>
            <a:xfrm>
              <a:off x="875810" y="2809909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5" name="Line"/>
            <p:cNvSpPr/>
            <p:nvPr/>
          </p:nvSpPr>
          <p:spPr>
            <a:xfrm>
              <a:off x="868577" y="2271205"/>
              <a:ext cx="234626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06" name="1,4,5"/>
            <p:cNvSpPr txBox="1"/>
            <p:nvPr/>
          </p:nvSpPr>
          <p:spPr>
            <a:xfrm>
              <a:off x="2620937" y="2321630"/>
              <a:ext cx="58056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1,4,5</a:t>
              </a:r>
            </a:p>
          </p:txBody>
        </p:sp>
        <p:grpSp>
          <p:nvGrpSpPr>
            <p:cNvPr id="609" name="Group"/>
            <p:cNvGrpSpPr/>
            <p:nvPr/>
          </p:nvGrpSpPr>
          <p:grpSpPr>
            <a:xfrm>
              <a:off x="862948" y="2802682"/>
              <a:ext cx="3273423" cy="438381"/>
              <a:chOff x="0" y="0"/>
              <a:chExt cx="3273422" cy="438380"/>
            </a:xfrm>
          </p:grpSpPr>
          <p:sp>
            <p:nvSpPr>
              <p:cNvPr id="607" name="These coupes can handl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These coupes can handle</a:t>
                </a:r>
              </a:p>
            </p:txBody>
          </p:sp>
          <p:sp>
            <p:nvSpPr>
              <p:cNvPr id="608" name="1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610" name="Rectangle"/>
            <p:cNvSpPr/>
            <p:nvPr/>
          </p:nvSpPr>
          <p:spPr>
            <a:xfrm>
              <a:off x="2846365" y="2869809"/>
              <a:ext cx="353601" cy="186158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1" name="Rectangle"/>
            <p:cNvSpPr/>
            <p:nvPr/>
          </p:nvSpPr>
          <p:spPr>
            <a:xfrm>
              <a:off x="3198237" y="2869794"/>
              <a:ext cx="1060943" cy="1861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12" name="gt can handle complex footnote marks in a logical manner"/>
            <p:cNvSpPr txBox="1"/>
            <p:nvPr/>
          </p:nvSpPr>
          <p:spPr>
            <a:xfrm>
              <a:off x="3802037" y="1711290"/>
              <a:ext cx="4510920" cy="2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can handle complex footnote marks in a logical manner</a:t>
              </a: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15383448" y="13706743"/>
            <a:ext cx="7704049" cy="3437974"/>
            <a:chOff x="0" y="0"/>
            <a:chExt cx="7704047" cy="3437973"/>
          </a:xfrm>
        </p:grpSpPr>
        <p:sp>
          <p:nvSpPr>
            <p:cNvPr id="614" name="You don’t have to use numerals as footnote mark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You don’t have to use numerals as footnote marks.</a:t>
              </a:r>
            </a:p>
          </p:txBody>
        </p:sp>
        <p:grpSp>
          <p:nvGrpSpPr>
            <p:cNvPr id="618" name="Group"/>
            <p:cNvGrpSpPr/>
            <p:nvPr/>
          </p:nvGrpSpPr>
          <p:grpSpPr>
            <a:xfrm>
              <a:off x="3341992" y="2167973"/>
              <a:ext cx="4139231" cy="1270001"/>
              <a:chOff x="0" y="508000"/>
              <a:chExt cx="4139229" cy="1270000"/>
            </a:xfrm>
          </p:grpSpPr>
          <p:sp>
            <p:nvSpPr>
              <p:cNvPr id="615" name="1,2,3"/>
              <p:cNvSpPr/>
              <p:nvPr/>
            </p:nvSpPr>
            <p:spPr>
              <a:xfrm>
                <a:off x="0" y="50800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i="1" spc="0">
                    <a:solidFill>
                      <a:srgbClr val="4E4E4E"/>
                    </a:solidFill>
                  </a:defRPr>
                </a:pPr>
                <a:r>
                  <a:t>1</a:t>
                </a:r>
                <a:r>
                  <a:rPr i="0"/>
                  <a:t>,</a:t>
                </a:r>
                <a:r>
                  <a:t>2</a:t>
                </a:r>
                <a:r>
                  <a:rPr i="0"/>
                  <a:t>,</a:t>
                </a:r>
                <a:r>
                  <a:t>3</a:t>
                </a:r>
              </a:p>
            </p:txBody>
          </p:sp>
          <p:sp>
            <p:nvSpPr>
              <p:cNvPr id="616" name="a,b,c"/>
              <p:cNvSpPr/>
              <p:nvPr/>
            </p:nvSpPr>
            <p:spPr>
              <a:xfrm>
                <a:off x="1477058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i="1" cap="none" spc="0">
                    <a:solidFill>
                      <a:srgbClr val="4E4E4E"/>
                    </a:solidFill>
                  </a:defRPr>
                </a:pPr>
                <a:r>
                  <a:t>a</a:t>
                </a:r>
                <a:r>
                  <a:rPr i="0"/>
                  <a:t>,</a:t>
                </a:r>
                <a:r>
                  <a:t>b</a:t>
                </a:r>
                <a:r>
                  <a:rPr i="0"/>
                  <a:t>,</a:t>
                </a:r>
                <a:r>
                  <a:t>c</a:t>
                </a:r>
              </a:p>
            </p:txBody>
          </p:sp>
          <p:sp>
            <p:nvSpPr>
              <p:cNvPr id="617" name="*,†,††,¶"/>
              <p:cNvSpPr/>
              <p:nvPr/>
            </p:nvSpPr>
            <p:spPr>
              <a:xfrm>
                <a:off x="2869229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spc="0">
                    <a:solidFill>
                      <a:srgbClr val="4E4E4E"/>
                    </a:solidFill>
                  </a:defRPr>
                </a:pPr>
                <a:r>
                  <a:t>*,</a:t>
                </a:r>
                <a:r>
                  <a:rPr baseline="31999"/>
                  <a:t>†</a:t>
                </a:r>
                <a:r>
                  <a:t>,</a:t>
                </a:r>
                <a:r>
                  <a:rPr baseline="31999"/>
                  <a:t>††</a:t>
                </a:r>
                <a:r>
                  <a:t>,</a:t>
                </a:r>
                <a:r>
                  <a:rPr baseline="31999"/>
                  <a:t>¶</a:t>
                </a:r>
              </a:p>
            </p:txBody>
          </p:sp>
        </p:grpSp>
        <p:sp>
          <p:nvSpPr>
            <p:cNvPr id="619" name="some options:"/>
            <p:cNvSpPr txBox="1"/>
            <p:nvPr/>
          </p:nvSpPr>
          <p:spPr>
            <a:xfrm>
              <a:off x="18470" y="1573021"/>
              <a:ext cx="3401792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some options: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1" animBg="1" advAuto="0"/>
      <p:bldP spid="613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58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8100000">
            <a:off x="-2328111" y="2258090"/>
            <a:ext cx="14127670" cy="7419807"/>
          </a:xfrm>
          <a:prstGeom prst="rect">
            <a:avLst/>
          </a:prstGeom>
        </p:spPr>
      </p:pic>
      <p:sp>
        <p:nvSpPr>
          <p:cNvPr id="625" name="Line"/>
          <p:cNvSpPr/>
          <p:nvPr/>
        </p:nvSpPr>
        <p:spPr>
          <a:xfrm flipH="1" flipV="1">
            <a:off x="8700490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6" name="Line"/>
          <p:cNvSpPr/>
          <p:nvPr/>
        </p:nvSpPr>
        <p:spPr>
          <a:xfrm rot="10800000">
            <a:off x="10167123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7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pic>
        <p:nvPicPr>
          <p:cNvPr id="628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-3840867" y="3393550"/>
            <a:ext cx="11929357" cy="6836347"/>
          </a:xfrm>
          <a:prstGeom prst="rect">
            <a:avLst/>
          </a:prstGeom>
        </p:spPr>
      </p:pic>
      <p:pic>
        <p:nvPicPr>
          <p:cNvPr id="630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-3769195" y="4468294"/>
            <a:ext cx="12807381" cy="8116211"/>
          </a:xfrm>
          <a:prstGeom prst="rect">
            <a:avLst/>
          </a:prstGeom>
        </p:spPr>
      </p:pic>
      <p:grpSp>
        <p:nvGrpSpPr>
          <p:cNvPr id="636" name="Group"/>
          <p:cNvGrpSpPr/>
          <p:nvPr/>
        </p:nvGrpSpPr>
        <p:grpSpPr>
          <a:xfrm>
            <a:off x="12334717" y="2914381"/>
            <a:ext cx="2389366" cy="2325936"/>
            <a:chOff x="76199" y="0"/>
            <a:chExt cx="2389364" cy="2325934"/>
          </a:xfrm>
        </p:grpSpPr>
        <p:grpSp>
          <p:nvGrpSpPr>
            <p:cNvPr id="634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632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633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635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41" name="Group"/>
          <p:cNvGrpSpPr/>
          <p:nvPr/>
        </p:nvGrpSpPr>
        <p:grpSpPr>
          <a:xfrm>
            <a:off x="8690525" y="4313791"/>
            <a:ext cx="6040553" cy="2325936"/>
            <a:chOff x="0" y="0"/>
            <a:chExt cx="6040552" cy="2325934"/>
          </a:xfrm>
        </p:grpSpPr>
        <p:sp>
          <p:nvSpPr>
            <p:cNvPr id="637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640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638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639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646" name="Group"/>
          <p:cNvGrpSpPr/>
          <p:nvPr/>
        </p:nvGrpSpPr>
        <p:grpSpPr>
          <a:xfrm>
            <a:off x="9972000" y="6187135"/>
            <a:ext cx="4766233" cy="2325935"/>
            <a:chOff x="0" y="0"/>
            <a:chExt cx="4766231" cy="2325934"/>
          </a:xfrm>
        </p:grpSpPr>
        <p:grpSp>
          <p:nvGrpSpPr>
            <p:cNvPr id="644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642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643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645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15383448" y="2004626"/>
            <a:ext cx="7814735" cy="3089513"/>
            <a:chOff x="0" y="0"/>
            <a:chExt cx="7814734" cy="3089511"/>
          </a:xfrm>
        </p:grpSpPr>
        <p:sp>
          <p:nvSpPr>
            <p:cNvPr id="647" name="We can apply the same footnote to multiple location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We can apply the same footnote to multiple locations.</a:t>
              </a:r>
            </a:p>
          </p:txBody>
        </p:sp>
        <p:sp>
          <p:nvSpPr>
            <p:cNvPr id="648" name="gt will preserve the same footnote mark"/>
            <p:cNvSpPr txBox="1"/>
            <p:nvPr/>
          </p:nvSpPr>
          <p:spPr>
            <a:xfrm>
              <a:off x="2883330" y="1532319"/>
              <a:ext cx="4931405" cy="1219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will preserve the same footnote mark</a:t>
              </a:r>
            </a:p>
          </p:txBody>
        </p:sp>
        <p:sp>
          <p:nvSpPr>
            <p:cNvPr id="649" name="1"/>
            <p:cNvSpPr txBox="1"/>
            <p:nvPr/>
          </p:nvSpPr>
          <p:spPr>
            <a:xfrm>
              <a:off x="2153299" y="1642649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0" name="Base coupe"/>
            <p:cNvSpPr txBox="1"/>
            <p:nvPr/>
          </p:nvSpPr>
          <p:spPr>
            <a:xfrm>
              <a:off x="888348" y="1664735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Base coupe</a:t>
              </a:r>
            </a:p>
          </p:txBody>
        </p:sp>
        <p:sp>
          <p:nvSpPr>
            <p:cNvPr id="651" name="GT coupe"/>
            <p:cNvSpPr txBox="1"/>
            <p:nvPr/>
          </p:nvSpPr>
          <p:spPr>
            <a:xfrm>
              <a:off x="1127783" y="2195581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GT coupe</a:t>
              </a:r>
            </a:p>
          </p:txBody>
        </p:sp>
        <p:sp>
          <p:nvSpPr>
            <p:cNvPr id="652" name="Line"/>
            <p:cNvSpPr/>
            <p:nvPr/>
          </p:nvSpPr>
          <p:spPr>
            <a:xfrm>
              <a:off x="881034" y="1595456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3" name="Line"/>
            <p:cNvSpPr/>
            <p:nvPr/>
          </p:nvSpPr>
          <p:spPr>
            <a:xfrm>
              <a:off x="881034" y="2654112"/>
              <a:ext cx="150551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4" name="Line"/>
            <p:cNvSpPr/>
            <p:nvPr/>
          </p:nvSpPr>
          <p:spPr>
            <a:xfrm>
              <a:off x="873802" y="2115408"/>
              <a:ext cx="1505513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5" name="1"/>
            <p:cNvSpPr txBox="1"/>
            <p:nvPr/>
          </p:nvSpPr>
          <p:spPr>
            <a:xfrm>
              <a:off x="2165664" y="2165833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6" name="These coupes"/>
            <p:cNvSpPr txBox="1"/>
            <p:nvPr/>
          </p:nvSpPr>
          <p:spPr>
            <a:xfrm>
              <a:off x="986707" y="2691565"/>
              <a:ext cx="163008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These coupes</a:t>
              </a:r>
            </a:p>
          </p:txBody>
        </p:sp>
        <p:sp>
          <p:nvSpPr>
            <p:cNvPr id="657" name="1"/>
            <p:cNvSpPr txBox="1"/>
            <p:nvPr/>
          </p:nvSpPr>
          <p:spPr>
            <a:xfrm>
              <a:off x="868173" y="2646886"/>
              <a:ext cx="22593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8" name="Rectangle"/>
            <p:cNvSpPr/>
            <p:nvPr/>
          </p:nvSpPr>
          <p:spPr>
            <a:xfrm>
              <a:off x="2034429" y="2784393"/>
              <a:ext cx="353600" cy="305119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59" name="Rectangle"/>
            <p:cNvSpPr/>
            <p:nvPr/>
          </p:nvSpPr>
          <p:spPr>
            <a:xfrm>
              <a:off x="2382127" y="2735856"/>
              <a:ext cx="353600" cy="3051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5383448" y="5466554"/>
            <a:ext cx="8312957" cy="4768024"/>
            <a:chOff x="0" y="0"/>
            <a:chExt cx="8312956" cy="4768022"/>
          </a:xfrm>
        </p:grpSpPr>
        <p:grpSp>
          <p:nvGrpSpPr>
            <p:cNvPr id="663" name="Group"/>
            <p:cNvGrpSpPr/>
            <p:nvPr/>
          </p:nvGrpSpPr>
          <p:grpSpPr>
            <a:xfrm>
              <a:off x="862948" y="3184422"/>
              <a:ext cx="3273423" cy="438381"/>
              <a:chOff x="0" y="0"/>
              <a:chExt cx="3273422" cy="438380"/>
            </a:xfrm>
          </p:grpSpPr>
          <p:sp>
            <p:nvSpPr>
              <p:cNvPr id="661" name="Base models tend to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Base models tend to</a:t>
                </a:r>
              </a:p>
            </p:txBody>
          </p:sp>
          <p:sp>
            <p:nvSpPr>
              <p:cNvPr id="662" name="2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666" name="Group"/>
            <p:cNvGrpSpPr/>
            <p:nvPr/>
          </p:nvGrpSpPr>
          <p:grpSpPr>
            <a:xfrm>
              <a:off x="862948" y="3566162"/>
              <a:ext cx="3273423" cy="438382"/>
              <a:chOff x="0" y="0"/>
              <a:chExt cx="3273422" cy="438380"/>
            </a:xfrm>
          </p:grpSpPr>
          <p:sp>
            <p:nvSpPr>
              <p:cNvPr id="664" name="This is the only option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This is the only option</a:t>
                </a:r>
              </a:p>
            </p:txBody>
          </p:sp>
          <p:sp>
            <p:nvSpPr>
              <p:cNvPr id="665" name="3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669" name="Group"/>
            <p:cNvGrpSpPr/>
            <p:nvPr/>
          </p:nvGrpSpPr>
          <p:grpSpPr>
            <a:xfrm>
              <a:off x="862948" y="3947903"/>
              <a:ext cx="3273423" cy="438381"/>
              <a:chOff x="0" y="0"/>
              <a:chExt cx="3273422" cy="438380"/>
            </a:xfrm>
          </p:grpSpPr>
          <p:sp>
            <p:nvSpPr>
              <p:cNvPr id="667" name="Although labeled as a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Although labeled as a</a:t>
                </a:r>
              </a:p>
            </p:txBody>
          </p:sp>
          <p:sp>
            <p:nvSpPr>
              <p:cNvPr id="668" name="4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672" name="Group"/>
            <p:cNvGrpSpPr/>
            <p:nvPr/>
          </p:nvGrpSpPr>
          <p:grpSpPr>
            <a:xfrm>
              <a:off x="862948" y="4329642"/>
              <a:ext cx="3273423" cy="438381"/>
              <a:chOff x="0" y="0"/>
              <a:chExt cx="3273422" cy="438380"/>
            </a:xfrm>
          </p:grpSpPr>
          <p:sp>
            <p:nvSpPr>
              <p:cNvPr id="670" name="Final year in which th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Final year in which the</a:t>
                </a:r>
              </a:p>
            </p:txBody>
          </p:sp>
          <p:sp>
            <p:nvSpPr>
              <p:cNvPr id="671" name="5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5</a:t>
                </a:r>
              </a:p>
            </p:txBody>
          </p:sp>
        </p:grpSp>
        <p:sp>
          <p:nvSpPr>
            <p:cNvPr id="673" name="Multiple footnotes can be applied to the same location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Multiple footnotes can be applied to the same location.</a:t>
              </a:r>
            </a:p>
          </p:txBody>
        </p:sp>
        <p:sp>
          <p:nvSpPr>
            <p:cNvPr id="674" name="1,2,3"/>
            <p:cNvSpPr txBox="1"/>
            <p:nvPr/>
          </p:nvSpPr>
          <p:spPr>
            <a:xfrm>
              <a:off x="2608571" y="1798446"/>
              <a:ext cx="58056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1,2,3</a:t>
              </a:r>
            </a:p>
          </p:txBody>
        </p:sp>
        <p:sp>
          <p:nvSpPr>
            <p:cNvPr id="675" name="Base coupe"/>
            <p:cNvSpPr txBox="1"/>
            <p:nvPr/>
          </p:nvSpPr>
          <p:spPr>
            <a:xfrm>
              <a:off x="1343621" y="1820532"/>
              <a:ext cx="138878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Base coupe</a:t>
              </a:r>
            </a:p>
          </p:txBody>
        </p:sp>
        <p:sp>
          <p:nvSpPr>
            <p:cNvPr id="676" name="GT coupe"/>
            <p:cNvSpPr txBox="1"/>
            <p:nvPr/>
          </p:nvSpPr>
          <p:spPr>
            <a:xfrm>
              <a:off x="1583056" y="2351378"/>
              <a:ext cx="116963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900" b="0" cap="none" spc="0">
                  <a:solidFill>
                    <a:srgbClr val="4E4E4E"/>
                  </a:solidFill>
                </a:defRPr>
              </a:lvl1pPr>
            </a:lstStyle>
            <a:p>
              <a:r>
                <a:t>GT coupe</a:t>
              </a:r>
            </a:p>
          </p:txBody>
        </p:sp>
        <p:sp>
          <p:nvSpPr>
            <p:cNvPr id="677" name="Line"/>
            <p:cNvSpPr/>
            <p:nvPr/>
          </p:nvSpPr>
          <p:spPr>
            <a:xfrm>
              <a:off x="875810" y="1751252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8" name="Line"/>
            <p:cNvSpPr/>
            <p:nvPr/>
          </p:nvSpPr>
          <p:spPr>
            <a:xfrm>
              <a:off x="875810" y="2809909"/>
              <a:ext cx="2331803" cy="1"/>
            </a:xfrm>
            <a:prstGeom prst="line">
              <a:avLst/>
            </a:prstGeom>
            <a:noFill/>
            <a:ln w="254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79" name="Line"/>
            <p:cNvSpPr/>
            <p:nvPr/>
          </p:nvSpPr>
          <p:spPr>
            <a:xfrm>
              <a:off x="868577" y="2271205"/>
              <a:ext cx="2346268" cy="1"/>
            </a:xfrm>
            <a:prstGeom prst="line">
              <a:avLst/>
            </a:prstGeom>
            <a:noFill/>
            <a:ln w="12700" cap="flat">
              <a:solidFill>
                <a:srgbClr val="D3D3D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0" name="1,4,5"/>
            <p:cNvSpPr txBox="1"/>
            <p:nvPr/>
          </p:nvSpPr>
          <p:spPr>
            <a:xfrm>
              <a:off x="2620937" y="2321630"/>
              <a:ext cx="580564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>
                <a:defRPr sz="1300" b="0" i="1" spc="155">
                  <a:solidFill>
                    <a:srgbClr val="4E4E4E"/>
                  </a:solidFill>
                </a:defRPr>
              </a:lvl1pPr>
            </a:lstStyle>
            <a:p>
              <a:r>
                <a:t>1,4,5</a:t>
              </a:r>
            </a:p>
          </p:txBody>
        </p:sp>
        <p:grpSp>
          <p:nvGrpSpPr>
            <p:cNvPr id="683" name="Group"/>
            <p:cNvGrpSpPr/>
            <p:nvPr/>
          </p:nvGrpSpPr>
          <p:grpSpPr>
            <a:xfrm>
              <a:off x="862948" y="2802682"/>
              <a:ext cx="3273423" cy="438381"/>
              <a:chOff x="0" y="0"/>
              <a:chExt cx="3273422" cy="438380"/>
            </a:xfrm>
          </p:grpSpPr>
          <p:sp>
            <p:nvSpPr>
              <p:cNvPr id="681" name="These coupes can handle"/>
              <p:cNvSpPr txBox="1"/>
              <p:nvPr/>
            </p:nvSpPr>
            <p:spPr>
              <a:xfrm>
                <a:off x="118533" y="44680"/>
                <a:ext cx="3154890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b">
                <a:normAutofit/>
              </a:bodyPr>
              <a:lstStyle>
                <a:lvl1pPr>
                  <a:defRPr sz="1900" b="0" cap="none" spc="0">
                    <a:solidFill>
                      <a:srgbClr val="4E4E4E"/>
                    </a:solidFill>
                  </a:defRPr>
                </a:lvl1pPr>
              </a:lstStyle>
              <a:p>
                <a:r>
                  <a:t>These coupes can handle</a:t>
                </a:r>
              </a:p>
            </p:txBody>
          </p:sp>
          <p:sp>
            <p:nvSpPr>
              <p:cNvPr id="682" name="1"/>
              <p:cNvSpPr txBox="1"/>
              <p:nvPr/>
            </p:nvSpPr>
            <p:spPr>
              <a:xfrm>
                <a:off x="0" y="0"/>
                <a:ext cx="225933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1300" b="0" i="1" spc="155">
                    <a:solidFill>
                      <a:srgbClr val="4E4E4E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684" name="Rectangle"/>
            <p:cNvSpPr/>
            <p:nvPr/>
          </p:nvSpPr>
          <p:spPr>
            <a:xfrm>
              <a:off x="2846365" y="2869809"/>
              <a:ext cx="353601" cy="1861584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5" name="Rectangle"/>
            <p:cNvSpPr/>
            <p:nvPr/>
          </p:nvSpPr>
          <p:spPr>
            <a:xfrm>
              <a:off x="3198237" y="2869794"/>
              <a:ext cx="1060943" cy="18616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686" name="gt can handle complex footnote marks in a logical manner"/>
            <p:cNvSpPr txBox="1"/>
            <p:nvPr/>
          </p:nvSpPr>
          <p:spPr>
            <a:xfrm>
              <a:off x="3802037" y="1711290"/>
              <a:ext cx="4510920" cy="23368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r>
                <a:rPr b="1">
                  <a:latin typeface="+mj-lt"/>
                  <a:ea typeface="+mj-ea"/>
                  <a:cs typeface="+mj-cs"/>
                  <a:sym typeface="Helvetica"/>
                </a:rPr>
                <a:t>gt</a:t>
              </a:r>
              <a:r>
                <a:t> can handle complex footnote marks in a logical manner</a:t>
              </a:r>
            </a:p>
          </p:txBody>
        </p:sp>
      </p:grpSp>
      <p:sp>
        <p:nvSpPr>
          <p:cNvPr id="688" name="Rectangle"/>
          <p:cNvSpPr/>
          <p:nvPr/>
        </p:nvSpPr>
        <p:spPr>
          <a:xfrm>
            <a:off x="17417877" y="13391387"/>
            <a:ext cx="353601" cy="30511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7765576" y="13342850"/>
            <a:ext cx="353600" cy="3051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696" name="Group"/>
          <p:cNvGrpSpPr/>
          <p:nvPr/>
        </p:nvGrpSpPr>
        <p:grpSpPr>
          <a:xfrm>
            <a:off x="15383448" y="10606993"/>
            <a:ext cx="7704049" cy="3437974"/>
            <a:chOff x="0" y="0"/>
            <a:chExt cx="7704047" cy="3437973"/>
          </a:xfrm>
        </p:grpSpPr>
        <p:sp>
          <p:nvSpPr>
            <p:cNvPr id="690" name="You don’t have to use numerals as footnote marks."/>
            <p:cNvSpPr txBox="1"/>
            <p:nvPr/>
          </p:nvSpPr>
          <p:spPr>
            <a:xfrm>
              <a:off x="0" y="0"/>
              <a:ext cx="7704048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4400"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You don’t have to use numerals as footnote marks.</a:t>
              </a:r>
            </a:p>
          </p:txBody>
        </p:sp>
        <p:grpSp>
          <p:nvGrpSpPr>
            <p:cNvPr id="694" name="Group"/>
            <p:cNvGrpSpPr/>
            <p:nvPr/>
          </p:nvGrpSpPr>
          <p:grpSpPr>
            <a:xfrm>
              <a:off x="3341992" y="2167973"/>
              <a:ext cx="4139231" cy="1270001"/>
              <a:chOff x="0" y="508000"/>
              <a:chExt cx="4139229" cy="1270000"/>
            </a:xfrm>
          </p:grpSpPr>
          <p:sp>
            <p:nvSpPr>
              <p:cNvPr id="691" name="1,2,3"/>
              <p:cNvSpPr/>
              <p:nvPr/>
            </p:nvSpPr>
            <p:spPr>
              <a:xfrm>
                <a:off x="0" y="508000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i="1" spc="0">
                    <a:solidFill>
                      <a:srgbClr val="4E4E4E"/>
                    </a:solidFill>
                  </a:defRPr>
                </a:pPr>
                <a:r>
                  <a:t>1</a:t>
                </a:r>
                <a:r>
                  <a:rPr i="0"/>
                  <a:t>,</a:t>
                </a:r>
                <a:r>
                  <a:t>2</a:t>
                </a:r>
                <a:r>
                  <a:rPr i="0"/>
                  <a:t>,</a:t>
                </a:r>
                <a:r>
                  <a:t>3</a:t>
                </a:r>
              </a:p>
            </p:txBody>
          </p:sp>
          <p:sp>
            <p:nvSpPr>
              <p:cNvPr id="692" name="a,b,c"/>
              <p:cNvSpPr/>
              <p:nvPr/>
            </p:nvSpPr>
            <p:spPr>
              <a:xfrm>
                <a:off x="1477058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i="1" cap="none" spc="0">
                    <a:solidFill>
                      <a:srgbClr val="4E4E4E"/>
                    </a:solidFill>
                  </a:defRPr>
                </a:pPr>
                <a:r>
                  <a:t>a</a:t>
                </a:r>
                <a:r>
                  <a:rPr i="0"/>
                  <a:t>,</a:t>
                </a:r>
                <a:r>
                  <a:t>b</a:t>
                </a:r>
                <a:r>
                  <a:rPr i="0"/>
                  <a:t>,</a:t>
                </a:r>
                <a:r>
                  <a:t>c</a:t>
                </a:r>
              </a:p>
            </p:txBody>
          </p:sp>
          <p:sp>
            <p:nvSpPr>
              <p:cNvPr id="693" name="*,†,††,¶"/>
              <p:cNvSpPr/>
              <p:nvPr/>
            </p:nvSpPr>
            <p:spPr>
              <a:xfrm>
                <a:off x="2869229" y="508000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/>
              <a:p>
                <a:pPr>
                  <a:defRPr sz="2700" b="0" spc="0">
                    <a:solidFill>
                      <a:srgbClr val="4E4E4E"/>
                    </a:solidFill>
                  </a:defRPr>
                </a:pPr>
                <a:r>
                  <a:t>*,</a:t>
                </a:r>
                <a:r>
                  <a:rPr baseline="31999"/>
                  <a:t>†</a:t>
                </a:r>
                <a:r>
                  <a:t>,</a:t>
                </a:r>
                <a:r>
                  <a:rPr baseline="31999"/>
                  <a:t>††</a:t>
                </a:r>
                <a:r>
                  <a:t>,</a:t>
                </a:r>
                <a:r>
                  <a:rPr baseline="31999"/>
                  <a:t>¶</a:t>
                </a:r>
              </a:p>
            </p:txBody>
          </p:sp>
        </p:grpSp>
        <p:sp>
          <p:nvSpPr>
            <p:cNvPr id="695" name="some options:"/>
            <p:cNvSpPr txBox="1"/>
            <p:nvPr/>
          </p:nvSpPr>
          <p:spPr>
            <a:xfrm>
              <a:off x="18470" y="1573021"/>
              <a:ext cx="3401792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b="0" cap="none" spc="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Light"/>
                </a:defRPr>
              </a:lvl1pPr>
            </a:lstStyle>
            <a:p>
              <a:r>
                <a:t>some options: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he gt Package Formalizes the Parts of a Table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</a:t>
            </a:r>
            <a:r>
              <a:rPr b="1"/>
              <a:t>gt</a:t>
            </a:r>
            <a:r>
              <a:t> Package Formalizes the Parts of a Table</a:t>
            </a:r>
          </a:p>
        </p:txBody>
      </p:sp>
      <p:sp>
        <p:nvSpPr>
          <p:cNvPr id="699" name="and we can use as many or as few as we need"/>
          <p:cNvSpPr txBox="1"/>
          <p:nvPr/>
        </p:nvSpPr>
        <p:spPr>
          <a:xfrm>
            <a:off x="1248475" y="7536129"/>
            <a:ext cx="2185923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000" b="0" i="1" cap="none" spc="0">
                <a:solidFill>
                  <a:srgbClr val="53585F"/>
                </a:solidFill>
              </a:defRPr>
            </a:lvl1pPr>
          </a:lstStyle>
          <a:p>
            <a:r>
              <a:t>and we can use as many or as few as we need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Rectangle"/>
          <p:cNvSpPr/>
          <p:nvPr/>
        </p:nvSpPr>
        <p:spPr>
          <a:xfrm>
            <a:off x="8740623" y="3975455"/>
            <a:ext cx="3507024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8741535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03" name="Rectangle"/>
          <p:cNvSpPr/>
          <p:nvPr/>
        </p:nvSpPr>
        <p:spPr>
          <a:xfrm>
            <a:off x="8962860" y="5715999"/>
            <a:ext cx="3098438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04" name="stub…"/>
          <p:cNvSpPr txBox="1"/>
          <p:nvPr/>
        </p:nvSpPr>
        <p:spPr>
          <a:xfrm>
            <a:off x="6892558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05" name="stub"/>
          <p:cNvSpPr txBox="1"/>
          <p:nvPr/>
        </p:nvSpPr>
        <p:spPr>
          <a:xfrm>
            <a:off x="6892558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706" name="row label"/>
          <p:cNvSpPr txBox="1"/>
          <p:nvPr/>
        </p:nvSpPr>
        <p:spPr>
          <a:xfrm>
            <a:off x="9096764" y="6043632"/>
            <a:ext cx="27947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07" name="row label"/>
          <p:cNvSpPr txBox="1"/>
          <p:nvPr/>
        </p:nvSpPr>
        <p:spPr>
          <a:xfrm>
            <a:off x="9096541" y="6954788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08" name="row label"/>
          <p:cNvSpPr txBox="1"/>
          <p:nvPr/>
        </p:nvSpPr>
        <p:spPr>
          <a:xfrm>
            <a:off x="9098993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09" name="row label"/>
          <p:cNvSpPr txBox="1"/>
          <p:nvPr/>
        </p:nvSpPr>
        <p:spPr>
          <a:xfrm>
            <a:off x="9098324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10" name="Rectangle"/>
          <p:cNvSpPr/>
          <p:nvPr/>
        </p:nvSpPr>
        <p:spPr>
          <a:xfrm>
            <a:off x="8962860" y="4224502"/>
            <a:ext cx="3098438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1" name="stubhead label"/>
          <p:cNvSpPr txBox="1"/>
          <p:nvPr/>
        </p:nvSpPr>
        <p:spPr>
          <a:xfrm>
            <a:off x="9096764" y="4206582"/>
            <a:ext cx="2794742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712" name="Rectangle"/>
          <p:cNvSpPr/>
          <p:nvPr/>
        </p:nvSpPr>
        <p:spPr>
          <a:xfrm>
            <a:off x="6730603" y="5526313"/>
            <a:ext cx="10922794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3" name="Rectangle"/>
          <p:cNvSpPr/>
          <p:nvPr/>
        </p:nvSpPr>
        <p:spPr>
          <a:xfrm>
            <a:off x="6730603" y="3975455"/>
            <a:ext cx="10922794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4" name="Rectangle"/>
          <p:cNvSpPr/>
          <p:nvPr/>
        </p:nvSpPr>
        <p:spPr>
          <a:xfrm>
            <a:off x="6977198" y="4224502"/>
            <a:ext cx="10429604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5" name="Line"/>
          <p:cNvSpPr/>
          <p:nvPr/>
        </p:nvSpPr>
        <p:spPr>
          <a:xfrm flipV="1">
            <a:off x="7157655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6" name="Line"/>
          <p:cNvSpPr/>
          <p:nvPr/>
        </p:nvSpPr>
        <p:spPr>
          <a:xfrm flipV="1">
            <a:off x="10510768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7" name="Line"/>
          <p:cNvSpPr/>
          <p:nvPr/>
        </p:nvSpPr>
        <p:spPr>
          <a:xfrm flipV="1">
            <a:off x="13863881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8" name="Line"/>
          <p:cNvSpPr/>
          <p:nvPr/>
        </p:nvSpPr>
        <p:spPr>
          <a:xfrm flipV="1">
            <a:off x="1721699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19" name="Line"/>
          <p:cNvSpPr/>
          <p:nvPr/>
        </p:nvSpPr>
        <p:spPr>
          <a:xfrm>
            <a:off x="7146998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20" name="Line"/>
          <p:cNvSpPr/>
          <p:nvPr/>
        </p:nvSpPr>
        <p:spPr>
          <a:xfrm>
            <a:off x="7146998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21" name="Line"/>
          <p:cNvSpPr/>
          <p:nvPr/>
        </p:nvSpPr>
        <p:spPr>
          <a:xfrm>
            <a:off x="7146998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22" name="Line"/>
          <p:cNvSpPr/>
          <p:nvPr/>
        </p:nvSpPr>
        <p:spPr>
          <a:xfrm>
            <a:off x="7146998" y="682306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23" name="Line"/>
          <p:cNvSpPr/>
          <p:nvPr/>
        </p:nvSpPr>
        <p:spPr>
          <a:xfrm>
            <a:off x="7146998" y="5913071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24" name="table body"/>
          <p:cNvSpPr txBox="1"/>
          <p:nvPr/>
        </p:nvSpPr>
        <p:spPr>
          <a:xfrm>
            <a:off x="17844796" y="7382277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725" name="column labels"/>
          <p:cNvSpPr txBox="1"/>
          <p:nvPr/>
        </p:nvSpPr>
        <p:spPr>
          <a:xfrm>
            <a:off x="17844796" y="4393272"/>
            <a:ext cx="35942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726" name="cell"/>
          <p:cNvSpPr txBox="1"/>
          <p:nvPr/>
        </p:nvSpPr>
        <p:spPr>
          <a:xfrm>
            <a:off x="7896745" y="604729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27" name="cell"/>
          <p:cNvSpPr txBox="1"/>
          <p:nvPr/>
        </p:nvSpPr>
        <p:spPr>
          <a:xfrm>
            <a:off x="7896745" y="6958449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28" name="cell"/>
          <p:cNvSpPr txBox="1"/>
          <p:nvPr/>
        </p:nvSpPr>
        <p:spPr>
          <a:xfrm>
            <a:off x="7896745" y="7869605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29" name="cell"/>
          <p:cNvSpPr txBox="1"/>
          <p:nvPr/>
        </p:nvSpPr>
        <p:spPr>
          <a:xfrm>
            <a:off x="7896745" y="878076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0" name="cell"/>
          <p:cNvSpPr txBox="1"/>
          <p:nvPr/>
        </p:nvSpPr>
        <p:spPr>
          <a:xfrm>
            <a:off x="11254533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1" name="cell"/>
          <p:cNvSpPr txBox="1"/>
          <p:nvPr/>
        </p:nvSpPr>
        <p:spPr>
          <a:xfrm>
            <a:off x="11254533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2" name="cell"/>
          <p:cNvSpPr txBox="1"/>
          <p:nvPr/>
        </p:nvSpPr>
        <p:spPr>
          <a:xfrm>
            <a:off x="11254533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3" name="cell"/>
          <p:cNvSpPr txBox="1"/>
          <p:nvPr/>
        </p:nvSpPr>
        <p:spPr>
          <a:xfrm>
            <a:off x="11254533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4" name="cell"/>
          <p:cNvSpPr txBox="1"/>
          <p:nvPr/>
        </p:nvSpPr>
        <p:spPr>
          <a:xfrm>
            <a:off x="14598296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5" name="cell"/>
          <p:cNvSpPr txBox="1"/>
          <p:nvPr/>
        </p:nvSpPr>
        <p:spPr>
          <a:xfrm>
            <a:off x="14598296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6" name="cell"/>
          <p:cNvSpPr txBox="1"/>
          <p:nvPr/>
        </p:nvSpPr>
        <p:spPr>
          <a:xfrm>
            <a:off x="14598296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7" name="cell"/>
          <p:cNvSpPr txBox="1"/>
          <p:nvPr/>
        </p:nvSpPr>
        <p:spPr>
          <a:xfrm>
            <a:off x="14598296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38" name="column…"/>
          <p:cNvSpPr txBox="1"/>
          <p:nvPr/>
        </p:nvSpPr>
        <p:spPr>
          <a:xfrm>
            <a:off x="14602972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39" name="column…"/>
          <p:cNvSpPr txBox="1"/>
          <p:nvPr/>
        </p:nvSpPr>
        <p:spPr>
          <a:xfrm>
            <a:off x="11254533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40" name="column…"/>
          <p:cNvSpPr txBox="1"/>
          <p:nvPr/>
        </p:nvSpPr>
        <p:spPr>
          <a:xfrm>
            <a:off x="7892070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41" name="Line"/>
          <p:cNvSpPr/>
          <p:nvPr/>
        </p:nvSpPr>
        <p:spPr>
          <a:xfrm>
            <a:off x="8962860" y="591307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2" name="Line"/>
          <p:cNvSpPr/>
          <p:nvPr/>
        </p:nvSpPr>
        <p:spPr>
          <a:xfrm>
            <a:off x="8962860" y="6823061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3" name="Line"/>
          <p:cNvSpPr/>
          <p:nvPr/>
        </p:nvSpPr>
        <p:spPr>
          <a:xfrm>
            <a:off x="8962860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4" name="Line"/>
          <p:cNvSpPr/>
          <p:nvPr/>
        </p:nvSpPr>
        <p:spPr>
          <a:xfrm>
            <a:off x="8962860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5" name="Line"/>
          <p:cNvSpPr/>
          <p:nvPr/>
        </p:nvSpPr>
        <p:spPr>
          <a:xfrm>
            <a:off x="8962860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46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747" name="This is the most basic form of a gt table:"/>
          <p:cNvSpPr txBox="1"/>
          <p:nvPr/>
        </p:nvSpPr>
        <p:spPr>
          <a:xfrm>
            <a:off x="3934266" y="2544047"/>
            <a:ext cx="16515468" cy="774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is the most basic form of a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table: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roup"/>
          <p:cNvGrpSpPr/>
          <p:nvPr/>
        </p:nvGrpSpPr>
        <p:grpSpPr>
          <a:xfrm>
            <a:off x="4994887" y="3980983"/>
            <a:ext cx="14427395" cy="2123982"/>
            <a:chOff x="0" y="0"/>
            <a:chExt cx="14427393" cy="2123981"/>
          </a:xfrm>
        </p:grpSpPr>
        <p:sp>
          <p:nvSpPr>
            <p:cNvPr id="74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0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1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752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753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755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6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7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58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759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760" name="row label"/>
          <p:cNvSpPr txBox="1"/>
          <p:nvPr/>
        </p:nvSpPr>
        <p:spPr>
          <a:xfrm>
            <a:off x="5349768" y="6043632"/>
            <a:ext cx="27947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61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62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63" name="row label"/>
          <p:cNvSpPr txBox="1"/>
          <p:nvPr/>
        </p:nvSpPr>
        <p:spPr>
          <a:xfrm>
            <a:off x="5351329" y="8777099"/>
            <a:ext cx="27916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76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6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76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6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6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6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7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8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78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782" name="cell"/>
          <p:cNvSpPr txBox="1"/>
          <p:nvPr/>
        </p:nvSpPr>
        <p:spPr>
          <a:xfrm>
            <a:off x="9665630" y="604729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3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4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5" name="cell"/>
          <p:cNvSpPr txBox="1"/>
          <p:nvPr/>
        </p:nvSpPr>
        <p:spPr>
          <a:xfrm>
            <a:off x="9665630" y="8780760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6" name="cell"/>
          <p:cNvSpPr txBox="1"/>
          <p:nvPr/>
        </p:nvSpPr>
        <p:spPr>
          <a:xfrm>
            <a:off x="13023420" y="6043632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7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8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89" name="cell"/>
          <p:cNvSpPr txBox="1"/>
          <p:nvPr/>
        </p:nvSpPr>
        <p:spPr>
          <a:xfrm>
            <a:off x="13023420" y="877709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90" name="cell"/>
          <p:cNvSpPr txBox="1"/>
          <p:nvPr/>
        </p:nvSpPr>
        <p:spPr>
          <a:xfrm>
            <a:off x="16367182" y="6043632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91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92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93" name="cell"/>
          <p:cNvSpPr txBox="1"/>
          <p:nvPr/>
        </p:nvSpPr>
        <p:spPr>
          <a:xfrm>
            <a:off x="16367182" y="877710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794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5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6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797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98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99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00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01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02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803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804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05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06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0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808" name="A table stub is not always needed but it can be useful."/>
          <p:cNvSpPr txBox="1"/>
          <p:nvPr/>
        </p:nvSpPr>
        <p:spPr>
          <a:xfrm>
            <a:off x="3934266" y="10892714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0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 table stub is not always needed but it can be useful.</a:t>
            </a:r>
          </a:p>
        </p:txBody>
      </p:sp>
      <p:sp>
        <p:nvSpPr>
          <p:cNvPr id="809" name="Rows can be grouped, and they can have labels."/>
          <p:cNvSpPr txBox="1"/>
          <p:nvPr/>
        </p:nvSpPr>
        <p:spPr>
          <a:xfrm>
            <a:off x="3934266" y="11535195"/>
            <a:ext cx="1651546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0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Rows can be grouped, and they can have labels. </a:t>
            </a:r>
          </a:p>
        </p:txBody>
      </p:sp>
      <p:sp>
        <p:nvSpPr>
          <p:cNvPr id="810" name="Summary rows can be added to groups (or, we can have a grand summary)."/>
          <p:cNvSpPr txBox="1"/>
          <p:nvPr/>
        </p:nvSpPr>
        <p:spPr>
          <a:xfrm>
            <a:off x="2846321" y="12177676"/>
            <a:ext cx="1869135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0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Summary rows can be added to groups </a:t>
            </a:r>
            <a:r>
              <a:rPr>
                <a:solidFill>
                  <a:srgbClr val="838894"/>
                </a:solidFill>
              </a:rPr>
              <a:t>(or, we can have a </a:t>
            </a:r>
            <a:r>
              <a:rPr i="1">
                <a:solidFill>
                  <a:srgbClr val="838894"/>
                </a:solidFill>
                <a:latin typeface="+mj-lt"/>
                <a:ea typeface="+mj-ea"/>
                <a:cs typeface="+mj-cs"/>
                <a:sym typeface="Helvetica"/>
              </a:rPr>
              <a:t>grand summary</a:t>
            </a:r>
            <a:r>
              <a:rPr>
                <a:solidFill>
                  <a:srgbClr val="838894"/>
                </a:solidFill>
              </a:rPr>
              <a:t>).</a:t>
            </a:r>
          </a:p>
        </p:txBody>
      </p:sp>
      <p:sp>
        <p:nvSpPr>
          <p:cNvPr id="811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2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3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4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5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7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1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82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21" name="Line"/>
          <p:cNvSpPr/>
          <p:nvPr/>
        </p:nvSpPr>
        <p:spPr>
          <a:xfrm>
            <a:off x="8400925" y="6367482"/>
            <a:ext cx="10325597" cy="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 len="sm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11" dur="indefinite" fill="hold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xit" presetSubtype="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8" dur="500" fill="hold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xit" presetSubtype="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38" dur="500" fill="hold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xit" presetSubtype="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2" dur="500" fill="hold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xit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46" dur="500" fill="hold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8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800"/>
                            </p:stCondLst>
                            <p:childTnLst>
                              <p:par>
                                <p:cTn id="77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; ">
                                      <p:cBhvr>
                                        <p:cTn id="88" dur="indefinite" fill="hold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xit" presetSubtype="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91" dur="500" fill="hold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xit" presetSubtype="2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99" dur="500" fill="hold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xit" presetSubtype="2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03" dur="500" fill="hold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xit" presetSubtype="2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right)">
                                      <p:cBhvr>
                                        <p:cTn id="107" dur="500" fill="hold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0" presetClass="entr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10" presetClass="entr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18" presetID="22" presetClass="entr" presetSubtype="8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22" presetClass="entr" presetSubtype="8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2" presetClass="entr" presetSubtype="8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0"/>
                            </p:stCondLst>
                            <p:childTnLst>
                              <p:par>
                                <p:cTn id="130" presetID="9" presetClass="entr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1" animBg="1" advAuto="0"/>
      <p:bldP spid="757" grpId="5" animBg="1" advAuto="0"/>
      <p:bldP spid="760" grpId="4" animBg="1" advAuto="0"/>
      <p:bldP spid="763" grpId="22" animBg="1" advAuto="0"/>
      <p:bldP spid="767" grpId="32" animBg="1" advAuto="0"/>
      <p:bldP spid="768" grpId="19" animBg="1" advAuto="0"/>
      <p:bldP spid="782" grpId="11" animBg="1" advAuto="0"/>
      <p:bldP spid="785" grpId="26" animBg="1" advAuto="0"/>
      <p:bldP spid="786" grpId="9" animBg="1" advAuto="0"/>
      <p:bldP spid="789" grpId="24" animBg="1" advAuto="0"/>
      <p:bldP spid="790" grpId="10" animBg="1" advAuto="0"/>
      <p:bldP spid="793" grpId="25" animBg="1" advAuto="0"/>
      <p:bldP spid="802" grpId="8" animBg="1" advAuto="0"/>
      <p:bldP spid="803" grpId="23" animBg="1" advAuto="0"/>
      <p:bldP spid="804" grpId="29" animBg="1" advAuto="0"/>
      <p:bldP spid="805" grpId="30" animBg="1" advAuto="0"/>
      <p:bldP spid="806" grpId="31" animBg="1" advAuto="0"/>
      <p:bldP spid="808" grpId="2" animBg="1" advAuto="0"/>
      <p:bldP spid="809" grpId="3" animBg="1" advAuto="0"/>
      <p:bldP spid="809" grpId="21" animBg="1" advAuto="0"/>
      <p:bldP spid="810" grpId="20" animBg="1" advAuto="0"/>
      <p:bldP spid="811" grpId="15" animBg="1" advAuto="0"/>
      <p:bldP spid="812" grpId="13" animBg="1" advAuto="0"/>
      <p:bldP spid="813" grpId="12" animBg="1" advAuto="0"/>
      <p:bldP spid="814" grpId="14" animBg="1" advAuto="0"/>
      <p:bldP spid="815" grpId="17" animBg="1" advAuto="0"/>
      <p:bldP spid="816" grpId="16" animBg="1" advAuto="0"/>
      <p:bldP spid="817" grpId="28" animBg="1" advAuto="0"/>
      <p:bldP spid="818" grpId="27" animBg="1" advAuto="0"/>
      <p:bldP spid="819" grpId="6" animBg="1" advAuto="0"/>
      <p:bldP spid="820" grpId="7" animBg="1" advAuto="0"/>
      <p:bldP spid="821" grpId="18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roup"/>
          <p:cNvGrpSpPr/>
          <p:nvPr/>
        </p:nvGrpSpPr>
        <p:grpSpPr>
          <a:xfrm>
            <a:off x="4994887" y="7869390"/>
            <a:ext cx="14427395" cy="2123982"/>
            <a:chOff x="0" y="0"/>
            <a:chExt cx="14427393" cy="2123981"/>
          </a:xfrm>
        </p:grpSpPr>
        <p:sp>
          <p:nvSpPr>
            <p:cNvPr id="82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826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824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825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829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827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828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grpSp>
        <p:nvGrpSpPr>
          <p:cNvPr id="836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831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2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3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34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835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837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38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39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40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841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842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843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844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45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846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47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48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49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0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1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2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3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4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5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6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7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8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59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60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861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862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3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4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5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6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7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868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69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70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871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72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73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75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76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877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878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79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80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881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882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883" name="A table header is a great place to add a title and a subtitle."/>
          <p:cNvSpPr txBox="1"/>
          <p:nvPr/>
        </p:nvSpPr>
        <p:spPr>
          <a:xfrm>
            <a:off x="3934266" y="1086096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 table header is a great place to add a title and a subtitle.</a:t>
            </a:r>
          </a:p>
        </p:txBody>
      </p:sp>
      <p:sp>
        <p:nvSpPr>
          <p:cNvPr id="884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885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roup"/>
          <p:cNvGrpSpPr/>
          <p:nvPr/>
        </p:nvGrpSpPr>
        <p:grpSpPr>
          <a:xfrm>
            <a:off x="4994887" y="9989254"/>
            <a:ext cx="14427395" cy="2123982"/>
            <a:chOff x="0" y="0"/>
            <a:chExt cx="14427393" cy="2123981"/>
          </a:xfrm>
        </p:grpSpPr>
        <p:sp>
          <p:nvSpPr>
            <p:cNvPr id="88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890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888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889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893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891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892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grpSp>
        <p:nvGrpSpPr>
          <p:cNvPr id="900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895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6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7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898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899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901" name="Rectangle"/>
          <p:cNvSpPr/>
          <p:nvPr/>
        </p:nvSpPr>
        <p:spPr>
          <a:xfrm>
            <a:off x="4993628" y="3975455"/>
            <a:ext cx="3507023" cy="1546836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02" name="Rectangle"/>
          <p:cNvSpPr/>
          <p:nvPr/>
        </p:nvSpPr>
        <p:spPr>
          <a:xfrm>
            <a:off x="4994539" y="55230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03" name="Rectangle"/>
          <p:cNvSpPr/>
          <p:nvPr/>
        </p:nvSpPr>
        <p:spPr>
          <a:xfrm>
            <a:off x="5215865" y="5715999"/>
            <a:ext cx="3098437" cy="4043757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04" name="stub…"/>
          <p:cNvSpPr txBox="1"/>
          <p:nvPr/>
        </p:nvSpPr>
        <p:spPr>
          <a:xfrm>
            <a:off x="3145562" y="414943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905" name="stub"/>
          <p:cNvSpPr txBox="1"/>
          <p:nvPr/>
        </p:nvSpPr>
        <p:spPr>
          <a:xfrm>
            <a:off x="3145562" y="73822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906" name="row label"/>
          <p:cNvSpPr txBox="1"/>
          <p:nvPr/>
        </p:nvSpPr>
        <p:spPr>
          <a:xfrm>
            <a:off x="5349545" y="69547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907" name="row label"/>
          <p:cNvSpPr txBox="1"/>
          <p:nvPr/>
        </p:nvSpPr>
        <p:spPr>
          <a:xfrm>
            <a:off x="5351997" y="78659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908" name="Rectangle"/>
          <p:cNvSpPr/>
          <p:nvPr/>
        </p:nvSpPr>
        <p:spPr>
          <a:xfrm>
            <a:off x="5215865" y="4224502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09" name="stubhead label"/>
          <p:cNvSpPr txBox="1"/>
          <p:nvPr/>
        </p:nvSpPr>
        <p:spPr>
          <a:xfrm>
            <a:off x="5349768" y="4206582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910" name="Rectangle"/>
          <p:cNvSpPr/>
          <p:nvPr/>
        </p:nvSpPr>
        <p:spPr>
          <a:xfrm>
            <a:off x="8499489" y="55230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1" name="Rectangle"/>
          <p:cNvSpPr/>
          <p:nvPr/>
        </p:nvSpPr>
        <p:spPr>
          <a:xfrm>
            <a:off x="8938706" y="86413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2" name="Rectangle"/>
          <p:cNvSpPr/>
          <p:nvPr/>
        </p:nvSpPr>
        <p:spPr>
          <a:xfrm>
            <a:off x="8938880" y="59171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3" name="Rectangle"/>
          <p:cNvSpPr/>
          <p:nvPr/>
        </p:nvSpPr>
        <p:spPr>
          <a:xfrm>
            <a:off x="8499489" y="3975455"/>
            <a:ext cx="10922793" cy="1546836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4" name="Rectangle"/>
          <p:cNvSpPr/>
          <p:nvPr/>
        </p:nvSpPr>
        <p:spPr>
          <a:xfrm>
            <a:off x="8746084" y="4224502"/>
            <a:ext cx="10429603" cy="1048742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5" name="Line"/>
          <p:cNvSpPr/>
          <p:nvPr/>
        </p:nvSpPr>
        <p:spPr>
          <a:xfrm flipV="1">
            <a:off x="8926541" y="4229390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6" name="Line"/>
          <p:cNvSpPr/>
          <p:nvPr/>
        </p:nvSpPr>
        <p:spPr>
          <a:xfrm flipV="1">
            <a:off x="12279654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7" name="Line"/>
          <p:cNvSpPr/>
          <p:nvPr/>
        </p:nvSpPr>
        <p:spPr>
          <a:xfrm flipV="1">
            <a:off x="15632767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8" name="Line"/>
          <p:cNvSpPr/>
          <p:nvPr/>
        </p:nvSpPr>
        <p:spPr>
          <a:xfrm flipV="1">
            <a:off x="18985880" y="4229389"/>
            <a:ext cx="1" cy="5330334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8915884" y="95601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20" name="Line"/>
          <p:cNvSpPr/>
          <p:nvPr/>
        </p:nvSpPr>
        <p:spPr>
          <a:xfrm>
            <a:off x="8915884" y="86490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21" name="Line"/>
          <p:cNvSpPr/>
          <p:nvPr/>
        </p:nvSpPr>
        <p:spPr>
          <a:xfrm>
            <a:off x="8915884" y="77378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8915884" y="68267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8915884" y="59105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24" name="table body"/>
          <p:cNvSpPr txBox="1"/>
          <p:nvPr/>
        </p:nvSpPr>
        <p:spPr>
          <a:xfrm>
            <a:off x="19613681" y="73822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925" name="column labels"/>
          <p:cNvSpPr txBox="1"/>
          <p:nvPr/>
        </p:nvSpPr>
        <p:spPr>
          <a:xfrm>
            <a:off x="19613681" y="4393272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926" name="cell"/>
          <p:cNvSpPr txBox="1"/>
          <p:nvPr/>
        </p:nvSpPr>
        <p:spPr>
          <a:xfrm>
            <a:off x="9665630" y="69584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27" name="cell"/>
          <p:cNvSpPr txBox="1"/>
          <p:nvPr/>
        </p:nvSpPr>
        <p:spPr>
          <a:xfrm>
            <a:off x="9665630" y="78696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28" name="cell"/>
          <p:cNvSpPr txBox="1"/>
          <p:nvPr/>
        </p:nvSpPr>
        <p:spPr>
          <a:xfrm>
            <a:off x="13023420" y="69547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29" name="cell"/>
          <p:cNvSpPr txBox="1"/>
          <p:nvPr/>
        </p:nvSpPr>
        <p:spPr>
          <a:xfrm>
            <a:off x="13023420" y="78659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30" name="cell"/>
          <p:cNvSpPr txBox="1"/>
          <p:nvPr/>
        </p:nvSpPr>
        <p:spPr>
          <a:xfrm>
            <a:off x="16367182" y="69547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31" name="cell"/>
          <p:cNvSpPr txBox="1"/>
          <p:nvPr/>
        </p:nvSpPr>
        <p:spPr>
          <a:xfrm>
            <a:off x="16367182" y="78659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32" name="column…"/>
          <p:cNvSpPr txBox="1"/>
          <p:nvPr/>
        </p:nvSpPr>
        <p:spPr>
          <a:xfrm>
            <a:off x="16371858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3" name="column…"/>
          <p:cNvSpPr txBox="1"/>
          <p:nvPr/>
        </p:nvSpPr>
        <p:spPr>
          <a:xfrm>
            <a:off x="13023420" y="42047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4" name="column…"/>
          <p:cNvSpPr txBox="1"/>
          <p:nvPr/>
        </p:nvSpPr>
        <p:spPr>
          <a:xfrm>
            <a:off x="9660956" y="42047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35" name="Line"/>
          <p:cNvSpPr/>
          <p:nvPr/>
        </p:nvSpPr>
        <p:spPr>
          <a:xfrm>
            <a:off x="5215865" y="59105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36" name="Line"/>
          <p:cNvSpPr/>
          <p:nvPr/>
        </p:nvSpPr>
        <p:spPr>
          <a:xfrm>
            <a:off x="5215865" y="68194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37" name="Line"/>
          <p:cNvSpPr/>
          <p:nvPr/>
        </p:nvSpPr>
        <p:spPr>
          <a:xfrm>
            <a:off x="5215865" y="77378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5215865" y="86490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5215865" y="95601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40" name="row group label"/>
          <p:cNvSpPr txBox="1"/>
          <p:nvPr/>
        </p:nvSpPr>
        <p:spPr>
          <a:xfrm>
            <a:off x="4952916" y="60753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941" name="summary label"/>
          <p:cNvSpPr txBox="1"/>
          <p:nvPr/>
        </p:nvSpPr>
        <p:spPr>
          <a:xfrm>
            <a:off x="4970860" y="88083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942" name="summary cell"/>
          <p:cNvSpPr txBox="1"/>
          <p:nvPr/>
        </p:nvSpPr>
        <p:spPr>
          <a:xfrm>
            <a:off x="8933819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943" name="summary cell"/>
          <p:cNvSpPr txBox="1"/>
          <p:nvPr/>
        </p:nvSpPr>
        <p:spPr>
          <a:xfrm>
            <a:off x="12284637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944" name="summary cell"/>
          <p:cNvSpPr txBox="1"/>
          <p:nvPr/>
        </p:nvSpPr>
        <p:spPr>
          <a:xfrm>
            <a:off x="15628401" y="87785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94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946" name="table…"/>
          <p:cNvSpPr txBox="1"/>
          <p:nvPr/>
        </p:nvSpPr>
        <p:spPr>
          <a:xfrm>
            <a:off x="19605921" y="104518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94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948" name="Footnotes and source notes serve as useful annotations."/>
          <p:cNvSpPr txBox="1"/>
          <p:nvPr/>
        </p:nvSpPr>
        <p:spPr>
          <a:xfrm>
            <a:off x="3934266" y="12343324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Footnotes and source notes serve as useful annotations.</a:t>
            </a:r>
          </a:p>
        </p:txBody>
      </p:sp>
      <p:sp>
        <p:nvSpPr>
          <p:cNvPr id="949" name="row group"/>
          <p:cNvSpPr txBox="1"/>
          <p:nvPr/>
        </p:nvSpPr>
        <p:spPr>
          <a:xfrm>
            <a:off x="2101362" y="549322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950" name="Line"/>
          <p:cNvSpPr/>
          <p:nvPr/>
        </p:nvSpPr>
        <p:spPr>
          <a:xfrm>
            <a:off x="4406731" y="579686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95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95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95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95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95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95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95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grpSp>
        <p:nvGrpSpPr>
          <p:cNvPr id="965" name="Group"/>
          <p:cNvGrpSpPr/>
          <p:nvPr/>
        </p:nvGrpSpPr>
        <p:grpSpPr>
          <a:xfrm>
            <a:off x="-5922754" y="1850712"/>
            <a:ext cx="14427395" cy="2123982"/>
            <a:chOff x="0" y="0"/>
            <a:chExt cx="14427393" cy="2123981"/>
          </a:xfrm>
        </p:grpSpPr>
        <p:sp>
          <p:nvSpPr>
            <p:cNvPr id="960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1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2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963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964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966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67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68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6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97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971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972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973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74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975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76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77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78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79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0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1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2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3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4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5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6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7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8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89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990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991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2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3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4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5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6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997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98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999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00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01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02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03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04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05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1006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1007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08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09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10" name="table…"/>
          <p:cNvSpPr txBox="1"/>
          <p:nvPr/>
        </p:nvSpPr>
        <p:spPr>
          <a:xfrm>
            <a:off x="-8068528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011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012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013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14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labels</a:t>
            </a:r>
          </a:p>
        </p:txBody>
      </p:sp>
      <p:sp>
        <p:nvSpPr>
          <p:cNvPr id="1015" name="Rectangle"/>
          <p:cNvSpPr/>
          <p:nvPr/>
        </p:nvSpPr>
        <p:spPr>
          <a:xfrm>
            <a:off x="9021109" y="4309013"/>
            <a:ext cx="9879553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16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</a:t>
            </a:r>
          </a:p>
        </p:txBody>
      </p:sp>
      <p:sp>
        <p:nvSpPr>
          <p:cNvPr id="101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18" name="Spanner column labels can be used to group columns together."/>
          <p:cNvSpPr txBox="1"/>
          <p:nvPr/>
        </p:nvSpPr>
        <p:spPr>
          <a:xfrm>
            <a:off x="8974641" y="2249756"/>
            <a:ext cx="889246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Spanner column labels can be used to group columns together.</a:t>
            </a:r>
          </a:p>
        </p:txBody>
      </p:sp>
      <p:sp>
        <p:nvSpPr>
          <p:cNvPr id="1019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1020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" grpId="1" animBg="1" advAuto="0"/>
      <p:bldP spid="1017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1022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025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023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4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1028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026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7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sp>
        <p:nvSpPr>
          <p:cNvPr id="1030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1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2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3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034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035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6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7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8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39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0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1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2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3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4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5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6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7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8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49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50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1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2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3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4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5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056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57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58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59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60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61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1062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63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64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065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066" name="Rectangle"/>
          <p:cNvSpPr/>
          <p:nvPr/>
        </p:nvSpPr>
        <p:spPr>
          <a:xfrm>
            <a:off x="9021109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072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1067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8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69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070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1071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1073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4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5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076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</a:t>
            </a:r>
          </a:p>
        </p:txBody>
      </p:sp>
      <p:sp>
        <p:nvSpPr>
          <p:cNvPr id="1077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1078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079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1080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1081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1082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1083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084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085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labels</a:t>
            </a:r>
          </a:p>
        </p:txBody>
      </p:sp>
      <p:sp>
        <p:nvSpPr>
          <p:cNvPr id="1086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87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1088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089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roup"/>
          <p:cNvGrpSpPr/>
          <p:nvPr/>
        </p:nvGrpSpPr>
        <p:grpSpPr>
          <a:xfrm>
            <a:off x="4994887" y="14930699"/>
            <a:ext cx="14427395" cy="2123982"/>
            <a:chOff x="0" y="0"/>
            <a:chExt cx="14427393" cy="2123981"/>
          </a:xfrm>
        </p:grpSpPr>
        <p:sp>
          <p:nvSpPr>
            <p:cNvPr id="1091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094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092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093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1097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095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096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sp>
        <p:nvSpPr>
          <p:cNvPr id="1099" name="Rectangle"/>
          <p:cNvSpPr/>
          <p:nvPr/>
        </p:nvSpPr>
        <p:spPr>
          <a:xfrm>
            <a:off x="-15278803" y="3975455"/>
            <a:ext cx="3507024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0" name="Rectangle"/>
          <p:cNvSpPr/>
          <p:nvPr/>
        </p:nvSpPr>
        <p:spPr>
          <a:xfrm>
            <a:off x="4994539" y="2832070"/>
            <a:ext cx="3505201" cy="9993704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1" name="Rectangle"/>
          <p:cNvSpPr/>
          <p:nvPr/>
        </p:nvSpPr>
        <p:spPr>
          <a:xfrm>
            <a:off x="5215865" y="3063599"/>
            <a:ext cx="3098437" cy="953064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2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103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104" name="Rectangle"/>
          <p:cNvSpPr/>
          <p:nvPr/>
        </p:nvSpPr>
        <p:spPr>
          <a:xfrm>
            <a:off x="-150565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5" name="Rectangle"/>
          <p:cNvSpPr/>
          <p:nvPr/>
        </p:nvSpPr>
        <p:spPr>
          <a:xfrm>
            <a:off x="8499489" y="2832070"/>
            <a:ext cx="10922793" cy="9993704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6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7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8" name="Rectangle"/>
          <p:cNvSpPr/>
          <p:nvPr/>
        </p:nvSpPr>
        <p:spPr>
          <a:xfrm>
            <a:off x="25866072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09" name="Rectangle"/>
          <p:cNvSpPr/>
          <p:nvPr/>
        </p:nvSpPr>
        <p:spPr>
          <a:xfrm>
            <a:off x="26112666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10" name="Line"/>
          <p:cNvSpPr/>
          <p:nvPr/>
        </p:nvSpPr>
        <p:spPr>
          <a:xfrm flipV="1">
            <a:off x="8926541" y="3043179"/>
            <a:ext cx="1" cy="953064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11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12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13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14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15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16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17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18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19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20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21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22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23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1124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25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26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27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128" name="Rectangle"/>
          <p:cNvSpPr/>
          <p:nvPr/>
        </p:nvSpPr>
        <p:spPr>
          <a:xfrm>
            <a:off x="26387691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134" name="Group"/>
          <p:cNvGrpSpPr/>
          <p:nvPr/>
        </p:nvGrpSpPr>
        <p:grpSpPr>
          <a:xfrm>
            <a:off x="4988492" y="-2886226"/>
            <a:ext cx="14427395" cy="2123982"/>
            <a:chOff x="0" y="0"/>
            <a:chExt cx="14427393" cy="2123981"/>
          </a:xfrm>
        </p:grpSpPr>
        <p:sp>
          <p:nvSpPr>
            <p:cNvPr id="1129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0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1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32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1133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1135" name="column…"/>
          <p:cNvSpPr txBox="1"/>
          <p:nvPr/>
        </p:nvSpPr>
        <p:spPr>
          <a:xfrm>
            <a:off x="33738439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6" name="column…"/>
          <p:cNvSpPr txBox="1"/>
          <p:nvPr/>
        </p:nvSpPr>
        <p:spPr>
          <a:xfrm>
            <a:off x="30390002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7" name="column…"/>
          <p:cNvSpPr txBox="1"/>
          <p:nvPr/>
        </p:nvSpPr>
        <p:spPr>
          <a:xfrm>
            <a:off x="27027537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138" name="spanner column label"/>
          <p:cNvSpPr txBox="1"/>
          <p:nvPr/>
        </p:nvSpPr>
        <p:spPr>
          <a:xfrm>
            <a:off x="26263547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</a:t>
            </a:r>
          </a:p>
        </p:txBody>
      </p:sp>
      <p:sp>
        <p:nvSpPr>
          <p:cNvPr id="1139" name="stubhead label"/>
          <p:cNvSpPr txBox="1"/>
          <p:nvPr/>
        </p:nvSpPr>
        <p:spPr>
          <a:xfrm>
            <a:off x="-14922662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1140" name="stub…"/>
          <p:cNvSpPr txBox="1"/>
          <p:nvPr/>
        </p:nvSpPr>
        <p:spPr>
          <a:xfrm>
            <a:off x="-17126868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141" name="stub"/>
          <p:cNvSpPr txBox="1"/>
          <p:nvPr/>
        </p:nvSpPr>
        <p:spPr>
          <a:xfrm>
            <a:off x="5660162" y="20090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1142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1143" name="table body"/>
          <p:cNvSpPr txBox="1"/>
          <p:nvPr/>
        </p:nvSpPr>
        <p:spPr>
          <a:xfrm>
            <a:off x="12628681" y="20090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1144" name="column labels"/>
          <p:cNvSpPr txBox="1"/>
          <p:nvPr/>
        </p:nvSpPr>
        <p:spPr>
          <a:xfrm>
            <a:off x="36980263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1145" name="table…"/>
          <p:cNvSpPr txBox="1"/>
          <p:nvPr/>
        </p:nvSpPr>
        <p:spPr>
          <a:xfrm>
            <a:off x="19605921" y="15393250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146" name="table…"/>
          <p:cNvSpPr txBox="1"/>
          <p:nvPr/>
        </p:nvSpPr>
        <p:spPr>
          <a:xfrm>
            <a:off x="2842718" y="-2423676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147" name="spanner column labels"/>
          <p:cNvSpPr txBox="1"/>
          <p:nvPr/>
        </p:nvSpPr>
        <p:spPr>
          <a:xfrm>
            <a:off x="37239931" y="4463831"/>
            <a:ext cx="359427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labels</a:t>
            </a:r>
          </a:p>
        </p:txBody>
      </p:sp>
      <p:sp>
        <p:nvSpPr>
          <p:cNvPr id="1148" name="Line"/>
          <p:cNvSpPr/>
          <p:nvPr/>
        </p:nvSpPr>
        <p:spPr>
          <a:xfrm>
            <a:off x="36167567" y="4724566"/>
            <a:ext cx="10479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49" name="row group"/>
          <p:cNvSpPr txBox="1"/>
          <p:nvPr/>
        </p:nvSpPr>
        <p:spPr>
          <a:xfrm>
            <a:off x="-3880338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1150" name="Line"/>
          <p:cNvSpPr/>
          <p:nvPr/>
        </p:nvSpPr>
        <p:spPr>
          <a:xfrm>
            <a:off x="-1574969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51" name="Line"/>
          <p:cNvSpPr/>
          <p:nvPr/>
        </p:nvSpPr>
        <p:spPr>
          <a:xfrm>
            <a:off x="26406825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52" name="row label"/>
          <p:cNvSpPr txBox="1"/>
          <p:nvPr/>
        </p:nvSpPr>
        <p:spPr>
          <a:xfrm>
            <a:off x="5336846" y="4313425"/>
            <a:ext cx="27951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153" name="row label"/>
          <p:cNvSpPr txBox="1"/>
          <p:nvPr/>
        </p:nvSpPr>
        <p:spPr>
          <a:xfrm>
            <a:off x="5339298" y="5224581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154" name="Line"/>
          <p:cNvSpPr/>
          <p:nvPr/>
        </p:nvSpPr>
        <p:spPr>
          <a:xfrm>
            <a:off x="5203166" y="5096514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55" name="summary label"/>
          <p:cNvSpPr txBox="1"/>
          <p:nvPr/>
        </p:nvSpPr>
        <p:spPr>
          <a:xfrm>
            <a:off x="4958160" y="6167009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1156" name="row group label"/>
          <p:cNvSpPr txBox="1"/>
          <p:nvPr/>
        </p:nvSpPr>
        <p:spPr>
          <a:xfrm>
            <a:off x="4940217" y="3434019"/>
            <a:ext cx="358844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1157" name="Rectangle"/>
          <p:cNvSpPr/>
          <p:nvPr/>
        </p:nvSpPr>
        <p:spPr>
          <a:xfrm>
            <a:off x="8938880" y="3273107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58" name="Line"/>
          <p:cNvSpPr/>
          <p:nvPr/>
        </p:nvSpPr>
        <p:spPr>
          <a:xfrm>
            <a:off x="5203166" y="3269214"/>
            <a:ext cx="1379563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59" name="Line"/>
          <p:cNvSpPr/>
          <p:nvPr/>
        </p:nvSpPr>
        <p:spPr>
          <a:xfrm>
            <a:off x="5203166" y="4178037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60" name="group ‘A’"/>
          <p:cNvSpPr txBox="1"/>
          <p:nvPr/>
        </p:nvSpPr>
        <p:spPr>
          <a:xfrm>
            <a:off x="2469001" y="343401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spc="0">
                <a:solidFill>
                  <a:srgbClr val="53585F"/>
                </a:solidFill>
              </a:defRPr>
            </a:lvl1pPr>
          </a:lstStyle>
          <a:p>
            <a:r>
              <a:t>group ‘A’</a:t>
            </a:r>
          </a:p>
        </p:txBody>
      </p:sp>
      <p:sp>
        <p:nvSpPr>
          <p:cNvPr id="1161" name="group ‘B’"/>
          <p:cNvSpPr txBox="1"/>
          <p:nvPr/>
        </p:nvSpPr>
        <p:spPr>
          <a:xfrm>
            <a:off x="2469001" y="7077582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spc="0">
                <a:solidFill>
                  <a:srgbClr val="53585F"/>
                </a:solidFill>
              </a:defRPr>
            </a:lvl1pPr>
          </a:lstStyle>
          <a:p>
            <a:r>
              <a:t>group ‘B’</a:t>
            </a:r>
          </a:p>
        </p:txBody>
      </p:sp>
      <p:grpSp>
        <p:nvGrpSpPr>
          <p:cNvPr id="1164" name="Group"/>
          <p:cNvGrpSpPr/>
          <p:nvPr/>
        </p:nvGrpSpPr>
        <p:grpSpPr>
          <a:xfrm>
            <a:off x="4476812" y="3923241"/>
            <a:ext cx="262445" cy="2795708"/>
            <a:chOff x="0" y="0"/>
            <a:chExt cx="262444" cy="2795706"/>
          </a:xfrm>
        </p:grpSpPr>
        <p:sp>
          <p:nvSpPr>
            <p:cNvPr id="1162" name="Line"/>
            <p:cNvSpPr/>
            <p:nvPr/>
          </p:nvSpPr>
          <p:spPr>
            <a:xfrm flipV="1">
              <a:off x="-1" y="-1"/>
              <a:ext cx="2" cy="2795708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3" name="Line"/>
            <p:cNvSpPr/>
            <p:nvPr/>
          </p:nvSpPr>
          <p:spPr>
            <a:xfrm>
              <a:off x="6374" y="2725088"/>
              <a:ext cx="256071" cy="1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4476812" y="7575494"/>
            <a:ext cx="262445" cy="2795707"/>
            <a:chOff x="0" y="0"/>
            <a:chExt cx="262444" cy="2795706"/>
          </a:xfrm>
        </p:grpSpPr>
        <p:sp>
          <p:nvSpPr>
            <p:cNvPr id="1165" name="Line"/>
            <p:cNvSpPr/>
            <p:nvPr/>
          </p:nvSpPr>
          <p:spPr>
            <a:xfrm flipV="1">
              <a:off x="-1" y="-1"/>
              <a:ext cx="2" cy="2795708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6374" y="2725088"/>
              <a:ext cx="256071" cy="1"/>
            </a:xfrm>
            <a:prstGeom prst="line">
              <a:avLst/>
            </a:prstGeom>
            <a:noFill/>
            <a:ln w="25400" cap="rnd">
              <a:solidFill>
                <a:srgbClr val="53585F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1168" name="Rectangle"/>
          <p:cNvSpPr/>
          <p:nvPr/>
        </p:nvSpPr>
        <p:spPr>
          <a:xfrm>
            <a:off x="8941149" y="6002325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69" name="cell"/>
          <p:cNvSpPr txBox="1"/>
          <p:nvPr/>
        </p:nvSpPr>
        <p:spPr>
          <a:xfrm>
            <a:off x="9668074" y="4319420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0" name="cell"/>
          <p:cNvSpPr txBox="1"/>
          <p:nvPr/>
        </p:nvSpPr>
        <p:spPr>
          <a:xfrm>
            <a:off x="9668074" y="5230576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1" name="cell"/>
          <p:cNvSpPr txBox="1"/>
          <p:nvPr/>
        </p:nvSpPr>
        <p:spPr>
          <a:xfrm>
            <a:off x="13025863" y="431575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2" name="cell"/>
          <p:cNvSpPr txBox="1"/>
          <p:nvPr/>
        </p:nvSpPr>
        <p:spPr>
          <a:xfrm>
            <a:off x="13025863" y="522691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3" name="cell"/>
          <p:cNvSpPr txBox="1"/>
          <p:nvPr/>
        </p:nvSpPr>
        <p:spPr>
          <a:xfrm>
            <a:off x="16369625" y="431575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4" name="cell"/>
          <p:cNvSpPr txBox="1"/>
          <p:nvPr/>
        </p:nvSpPr>
        <p:spPr>
          <a:xfrm>
            <a:off x="16369625" y="522691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175" name="summary cell"/>
          <p:cNvSpPr txBox="1"/>
          <p:nvPr/>
        </p:nvSpPr>
        <p:spPr>
          <a:xfrm>
            <a:off x="8936263" y="6139474"/>
            <a:ext cx="33524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76" name="summary cell"/>
          <p:cNvSpPr txBox="1"/>
          <p:nvPr/>
        </p:nvSpPr>
        <p:spPr>
          <a:xfrm>
            <a:off x="12287081" y="6139474"/>
            <a:ext cx="33524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77" name="summary cell"/>
          <p:cNvSpPr txBox="1"/>
          <p:nvPr/>
        </p:nvSpPr>
        <p:spPr>
          <a:xfrm>
            <a:off x="15630844" y="6139474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178" name="Line"/>
          <p:cNvSpPr/>
          <p:nvPr/>
        </p:nvSpPr>
        <p:spPr>
          <a:xfrm>
            <a:off x="5203166" y="6007670"/>
            <a:ext cx="1379563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79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0" name="Line"/>
          <p:cNvSpPr/>
          <p:nvPr/>
        </p:nvSpPr>
        <p:spPr>
          <a:xfrm>
            <a:off x="8915884" y="6912777"/>
            <a:ext cx="10083665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1" name="grand summary label"/>
          <p:cNvSpPr txBox="1"/>
          <p:nvPr/>
        </p:nvSpPr>
        <p:spPr>
          <a:xfrm>
            <a:off x="4972785" y="10947952"/>
            <a:ext cx="3588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-104">
                <a:solidFill>
                  <a:srgbClr val="53585F"/>
                </a:solidFill>
              </a:defRPr>
            </a:lvl1pPr>
          </a:lstStyle>
          <a:p>
            <a:r>
              <a:t>grand summary label</a:t>
            </a:r>
          </a:p>
        </p:txBody>
      </p:sp>
      <p:sp>
        <p:nvSpPr>
          <p:cNvPr id="1182" name="Rectangle"/>
          <p:cNvSpPr/>
          <p:nvPr/>
        </p:nvSpPr>
        <p:spPr>
          <a:xfrm>
            <a:off x="8939241" y="10717990"/>
            <a:ext cx="10044360" cy="1833733"/>
          </a:xfrm>
          <a:prstGeom prst="rect">
            <a:avLst/>
          </a:prstGeom>
          <a:solidFill>
            <a:srgbClr val="56C1FF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3" name="grand summary label"/>
          <p:cNvSpPr txBox="1"/>
          <p:nvPr/>
        </p:nvSpPr>
        <p:spPr>
          <a:xfrm>
            <a:off x="4970860" y="11859108"/>
            <a:ext cx="35884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-104">
                <a:solidFill>
                  <a:srgbClr val="53585F"/>
                </a:solidFill>
              </a:defRPr>
            </a:lvl1pPr>
          </a:lstStyle>
          <a:p>
            <a:r>
              <a:t>grand summary label</a:t>
            </a:r>
          </a:p>
        </p:txBody>
      </p:sp>
      <p:sp>
        <p:nvSpPr>
          <p:cNvPr id="1184" name="GRAND…"/>
          <p:cNvSpPr txBox="1"/>
          <p:nvPr/>
        </p:nvSpPr>
        <p:spPr>
          <a:xfrm>
            <a:off x="2469001" y="10952062"/>
            <a:ext cx="2263401" cy="135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3200" b="0" spc="0">
                <a:solidFill>
                  <a:srgbClr val="53585F"/>
                </a:solidFill>
              </a:defRPr>
            </a:pPr>
            <a:r>
              <a:t>GRAND</a:t>
            </a:r>
          </a:p>
          <a:p>
            <a:pPr algn="r">
              <a:lnSpc>
                <a:spcPct val="80000"/>
              </a:lnSpc>
              <a:defRPr sz="3200" b="0" spc="0">
                <a:solidFill>
                  <a:srgbClr val="53585F"/>
                </a:solidFill>
              </a:defRPr>
            </a:pPr>
            <a:r>
              <a:t>SUMMARY</a:t>
            </a:r>
          </a:p>
          <a:p>
            <a:pPr algn="r">
              <a:lnSpc>
                <a:spcPct val="80000"/>
              </a:lnSpc>
              <a:defRPr sz="3200" b="0" spc="0">
                <a:solidFill>
                  <a:srgbClr val="53585F"/>
                </a:solidFill>
              </a:defRPr>
            </a:pPr>
            <a:r>
              <a:t>ROWS</a:t>
            </a:r>
          </a:p>
        </p:txBody>
      </p:sp>
      <p:sp>
        <p:nvSpPr>
          <p:cNvPr id="1185" name="Line"/>
          <p:cNvSpPr/>
          <p:nvPr/>
        </p:nvSpPr>
        <p:spPr>
          <a:xfrm>
            <a:off x="5211067" y="12562116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6" name="Line"/>
          <p:cNvSpPr/>
          <p:nvPr/>
        </p:nvSpPr>
        <p:spPr>
          <a:xfrm>
            <a:off x="8911086" y="12562116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7" name="Line"/>
          <p:cNvSpPr/>
          <p:nvPr/>
        </p:nvSpPr>
        <p:spPr>
          <a:xfrm>
            <a:off x="5210297" y="11630242"/>
            <a:ext cx="13795634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8" name="Line"/>
          <p:cNvSpPr/>
          <p:nvPr/>
        </p:nvSpPr>
        <p:spPr>
          <a:xfrm flipV="1">
            <a:off x="12279653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89" name="Line"/>
          <p:cNvSpPr/>
          <p:nvPr/>
        </p:nvSpPr>
        <p:spPr>
          <a:xfrm flipV="1">
            <a:off x="15632767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90" name="grand summary cell"/>
          <p:cNvSpPr txBox="1"/>
          <p:nvPr/>
        </p:nvSpPr>
        <p:spPr>
          <a:xfrm>
            <a:off x="8934171" y="10923353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1" name="grand summary cell"/>
          <p:cNvSpPr txBox="1"/>
          <p:nvPr/>
        </p:nvSpPr>
        <p:spPr>
          <a:xfrm>
            <a:off x="12284989" y="10923353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2" name="grand summary cell"/>
          <p:cNvSpPr txBox="1"/>
          <p:nvPr/>
        </p:nvSpPr>
        <p:spPr>
          <a:xfrm>
            <a:off x="15628753" y="10923353"/>
            <a:ext cx="33524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3" name="grand summary cell"/>
          <p:cNvSpPr txBox="1"/>
          <p:nvPr/>
        </p:nvSpPr>
        <p:spPr>
          <a:xfrm>
            <a:off x="8937346" y="11814925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4" name="grand summary cell"/>
          <p:cNvSpPr txBox="1"/>
          <p:nvPr/>
        </p:nvSpPr>
        <p:spPr>
          <a:xfrm>
            <a:off x="12288164" y="11814925"/>
            <a:ext cx="335249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5" name="grand summary cell"/>
          <p:cNvSpPr txBox="1"/>
          <p:nvPr/>
        </p:nvSpPr>
        <p:spPr>
          <a:xfrm>
            <a:off x="15631928" y="11814925"/>
            <a:ext cx="33524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2600" b="0" cap="none" spc="0">
                <a:solidFill>
                  <a:srgbClr val="53585F"/>
                </a:solidFill>
              </a:defRPr>
            </a:lvl1pPr>
          </a:lstStyle>
          <a:p>
            <a:r>
              <a:t>grand summary cell</a:t>
            </a:r>
          </a:p>
        </p:txBody>
      </p:sp>
      <p:sp>
        <p:nvSpPr>
          <p:cNvPr id="1196" name="Line"/>
          <p:cNvSpPr/>
          <p:nvPr/>
        </p:nvSpPr>
        <p:spPr>
          <a:xfrm flipV="1">
            <a:off x="18985881" y="3043178"/>
            <a:ext cx="1" cy="9530647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97" name="Rectangle"/>
          <p:cNvSpPr/>
          <p:nvPr/>
        </p:nvSpPr>
        <p:spPr>
          <a:xfrm>
            <a:off x="8499677" y="10553083"/>
            <a:ext cx="10922793" cy="14100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915884" y="10562389"/>
            <a:ext cx="10083535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99" name="Line"/>
          <p:cNvSpPr/>
          <p:nvPr/>
        </p:nvSpPr>
        <p:spPr>
          <a:xfrm>
            <a:off x="8911086" y="10689389"/>
            <a:ext cx="10087649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00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01" name="Line"/>
          <p:cNvSpPr/>
          <p:nvPr/>
        </p:nvSpPr>
        <p:spPr>
          <a:xfrm>
            <a:off x="5211067" y="10689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15350459" y="3043723"/>
            <a:ext cx="536421" cy="5593797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flipV="1">
            <a:off x="1093558" y="3149565"/>
            <a:ext cx="1020637" cy="102063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flipV="1">
            <a:off x="1096725" y="3149565"/>
            <a:ext cx="1578732" cy="15787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 flipV="1">
            <a:off x="1100167" y="3149565"/>
            <a:ext cx="455027" cy="45502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 flipV="1">
            <a:off x="1089400" y="3149566"/>
            <a:ext cx="2695636" cy="269563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 flipV="1">
            <a:off x="1085388" y="3149566"/>
            <a:ext cx="3260956" cy="326095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 flipV="1">
            <a:off x="1090002" y="3149565"/>
            <a:ext cx="4367041" cy="436704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 flipV="1">
            <a:off x="1096576" y="3149565"/>
            <a:ext cx="2133239" cy="213324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6" name="Line"/>
          <p:cNvSpPr/>
          <p:nvPr/>
        </p:nvSpPr>
        <p:spPr>
          <a:xfrm flipV="1">
            <a:off x="1091616" y="3149566"/>
            <a:ext cx="4922235" cy="492223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 flipV="1">
            <a:off x="1380459" y="3149566"/>
            <a:ext cx="5191300" cy="5191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8" name="Line"/>
          <p:cNvSpPr/>
          <p:nvPr/>
        </p:nvSpPr>
        <p:spPr>
          <a:xfrm flipV="1">
            <a:off x="1084118" y="3149566"/>
            <a:ext cx="3816059" cy="381605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9" name="Line"/>
          <p:cNvSpPr/>
          <p:nvPr/>
        </p:nvSpPr>
        <p:spPr>
          <a:xfrm flipV="1">
            <a:off x="2496443" y="3149566"/>
            <a:ext cx="5191376" cy="519137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 flipV="1">
            <a:off x="2914574" y="3149566"/>
            <a:ext cx="5191671" cy="519167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1" name="Line"/>
          <p:cNvSpPr/>
          <p:nvPr/>
        </p:nvSpPr>
        <p:spPr>
          <a:xfrm flipV="1">
            <a:off x="3265014" y="3149565"/>
            <a:ext cx="5187912" cy="518791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2" name="Line"/>
          <p:cNvSpPr/>
          <p:nvPr/>
        </p:nvSpPr>
        <p:spPr>
          <a:xfrm flipV="1">
            <a:off x="1941203" y="3149566"/>
            <a:ext cx="5188617" cy="518861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3960902" y="3149565"/>
            <a:ext cx="5190378" cy="51903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4" name="Line"/>
          <p:cNvSpPr/>
          <p:nvPr/>
        </p:nvSpPr>
        <p:spPr>
          <a:xfrm flipV="1">
            <a:off x="4307213" y="3149566"/>
            <a:ext cx="5194878" cy="5194878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 flipV="1">
            <a:off x="3611267" y="3149566"/>
            <a:ext cx="5192527" cy="519252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 flipV="1">
            <a:off x="5005648" y="3149565"/>
            <a:ext cx="5192250" cy="519225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 flipV="1">
            <a:off x="5355651" y="3149565"/>
            <a:ext cx="5189367" cy="51893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 flipV="1">
            <a:off x="5702952" y="3149566"/>
            <a:ext cx="5191886" cy="51918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9" name="Line"/>
          <p:cNvSpPr/>
          <p:nvPr/>
        </p:nvSpPr>
        <p:spPr>
          <a:xfrm flipV="1">
            <a:off x="4656826" y="3149565"/>
            <a:ext cx="5192774" cy="519277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0" name="Line"/>
          <p:cNvSpPr/>
          <p:nvPr/>
        </p:nvSpPr>
        <p:spPr>
          <a:xfrm flipV="1">
            <a:off x="6400163" y="3149565"/>
            <a:ext cx="5191707" cy="519170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 flipV="1">
            <a:off x="6749636" y="3149565"/>
            <a:ext cx="5189882" cy="5189881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 flipV="1">
            <a:off x="6052506" y="3149565"/>
            <a:ext cx="5189899" cy="51898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flipV="1">
            <a:off x="7443785" y="3149566"/>
            <a:ext cx="5195826" cy="51958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flipV="1">
            <a:off x="7792040" y="3149566"/>
            <a:ext cx="5196437" cy="519643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8141021" y="3149565"/>
            <a:ext cx="5195597" cy="519559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 flipV="1">
            <a:off x="7098162" y="3149565"/>
            <a:ext cx="5189951" cy="518995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 flipV="1">
            <a:off x="8840702" y="3149566"/>
            <a:ext cx="5190478" cy="519047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V="1">
            <a:off x="9361837" y="3148519"/>
            <a:ext cx="5191524" cy="519152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 flipV="1">
            <a:off x="8491332" y="3149565"/>
            <a:ext cx="5192096" cy="519209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10475858" y="3149538"/>
            <a:ext cx="5190505" cy="5190505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1031893" y="3503486"/>
            <a:ext cx="4836557" cy="483655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V="1">
            <a:off x="11589780" y="4063024"/>
            <a:ext cx="4277019" cy="427701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V="1">
            <a:off x="9918575" y="3147059"/>
            <a:ext cx="5192983" cy="519298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12702273" y="5175149"/>
            <a:ext cx="3164893" cy="3164894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3259546" y="5736976"/>
            <a:ext cx="2603067" cy="2603067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2146325" y="4624613"/>
            <a:ext cx="3715430" cy="371543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V="1">
            <a:off x="14373482" y="6843111"/>
            <a:ext cx="1496932" cy="149693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V="1">
            <a:off x="14928035" y="7403381"/>
            <a:ext cx="936661" cy="936662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V="1">
            <a:off x="15485392" y="7956957"/>
            <a:ext cx="383086" cy="38308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 flipV="1">
            <a:off x="13814895" y="6291743"/>
            <a:ext cx="2048300" cy="204830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1" name="Rectangle"/>
          <p:cNvSpPr/>
          <p:nvPr/>
        </p:nvSpPr>
        <p:spPr>
          <a:xfrm rot="16200000">
            <a:off x="6793792" y="-1324423"/>
            <a:ext cx="3383543" cy="13796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8812">
                <a:srgbClr val="FFFFFF"/>
              </a:gs>
              <a:gs pos="76300">
                <a:srgbClr val="FFFFFF"/>
              </a:gs>
              <a:gs pos="100000">
                <a:srgbClr val="FFFFFF">
                  <a:alpha val="0"/>
                </a:srgbClr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72" name="gt_hex_logo.png" descr="gt_hex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962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>
            <a:off x="1103788" y="8516692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1103788" y="8342376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75" name="Line"/>
          <p:cNvSpPr/>
          <p:nvPr/>
        </p:nvSpPr>
        <p:spPr>
          <a:xfrm>
            <a:off x="1103788" y="3147231"/>
            <a:ext cx="14763551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81" name="Group"/>
          <p:cNvGrpSpPr/>
          <p:nvPr/>
        </p:nvGrpSpPr>
        <p:grpSpPr>
          <a:xfrm>
            <a:off x="2543468" y="4567310"/>
            <a:ext cx="11884192" cy="1803401"/>
            <a:chOff x="0" y="0"/>
            <a:chExt cx="11884190" cy="1803400"/>
          </a:xfrm>
        </p:grpSpPr>
        <p:pic>
          <p:nvPicPr>
            <p:cNvPr id="27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6200"/>
              <a:ext cx="2933700" cy="1651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1756" y="63500"/>
              <a:ext cx="2933701" cy="1676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86990" y="0"/>
              <a:ext cx="2997201" cy="180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Line"/>
            <p:cNvSpPr/>
            <p:nvPr/>
          </p:nvSpPr>
          <p:spPr>
            <a:xfrm>
              <a:off x="3181725" y="901700"/>
              <a:ext cx="927755" cy="0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80" name="Line"/>
            <p:cNvSpPr/>
            <p:nvPr/>
          </p:nvSpPr>
          <p:spPr>
            <a:xfrm>
              <a:off x="7629462" y="901700"/>
              <a:ext cx="923523" cy="0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282" name="table data"/>
          <p:cNvSpPr txBox="1"/>
          <p:nvPr/>
        </p:nvSpPr>
        <p:spPr>
          <a:xfrm>
            <a:off x="2549006" y="6338098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table data</a:t>
            </a:r>
          </a:p>
        </p:txBody>
      </p:sp>
      <p:sp>
        <p:nvSpPr>
          <p:cNvPr id="283" name="gt object"/>
          <p:cNvSpPr txBox="1"/>
          <p:nvPr/>
        </p:nvSpPr>
        <p:spPr>
          <a:xfrm>
            <a:off x="6942513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284" name="gt table"/>
          <p:cNvSpPr txBox="1"/>
          <p:nvPr/>
        </p:nvSpPr>
        <p:spPr>
          <a:xfrm>
            <a:off x="11467748" y="6338098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285" name="The gt package lets us create display tables with a declarative interface, allowing us to fine-tune the final appearance."/>
          <p:cNvSpPr txBox="1"/>
          <p:nvPr/>
        </p:nvSpPr>
        <p:spPr>
          <a:xfrm>
            <a:off x="1650552" y="8700928"/>
            <a:ext cx="17320001" cy="149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6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lets us create display tables with a declarative interface, allowing us to fine-tune the final appearance.</a:t>
            </a:r>
          </a:p>
        </p:txBody>
      </p:sp>
      <p:sp>
        <p:nvSpPr>
          <p:cNvPr id="286" name="Integrate the tables in R Markdown docs and Shiny applications."/>
          <p:cNvSpPr txBox="1"/>
          <p:nvPr/>
        </p:nvSpPr>
        <p:spPr>
          <a:xfrm>
            <a:off x="1650552" y="10567228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6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Integrate the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 Markdown</a:t>
            </a:r>
            <a:r>
              <a:t> docs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applications.</a:t>
            </a:r>
          </a:p>
        </p:txBody>
      </p:sp>
      <p:sp>
        <p:nvSpPr>
          <p:cNvPr id="287" name="Program with gt to make tables as output objects in packages."/>
          <p:cNvSpPr txBox="1"/>
          <p:nvPr/>
        </p:nvSpPr>
        <p:spPr>
          <a:xfrm>
            <a:off x="1650552" y="11735030"/>
            <a:ext cx="17320001" cy="8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6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Program with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to make tables as output objects in packages.</a:t>
            </a:r>
          </a:p>
        </p:txBody>
      </p:sp>
      <p:sp>
        <p:nvSpPr>
          <p:cNvPr id="288" name="The Typical Workflow for Making Tables with gt"/>
          <p:cNvSpPr txBox="1"/>
          <p:nvPr/>
        </p:nvSpPr>
        <p:spPr>
          <a:xfrm>
            <a:off x="1248475" y="-1101466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289" name="Put your data to a form that’s reasonably close to the expected form of the display table."/>
          <p:cNvSpPr txBox="1"/>
          <p:nvPr/>
        </p:nvSpPr>
        <p:spPr>
          <a:xfrm>
            <a:off x="1605597" y="14326432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Put your data to a form that’s reasonably close to the expected form of the display table.</a:t>
            </a:r>
          </a:p>
        </p:txBody>
      </p:sp>
      <p:sp>
        <p:nvSpPr>
          <p:cNvPr id="290" name="Use dplyr and tidyr and other great Tidyverse 📦s."/>
          <p:cNvSpPr txBox="1"/>
          <p:nvPr/>
        </p:nvSpPr>
        <p:spPr>
          <a:xfrm>
            <a:off x="1605597" y="17827601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291" name="Rectangle"/>
          <p:cNvSpPr/>
          <p:nvPr/>
        </p:nvSpPr>
        <p:spPr>
          <a:xfrm>
            <a:off x="8964003" y="14326432"/>
            <a:ext cx="5842000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2" name="Rectangle"/>
          <p:cNvSpPr/>
          <p:nvPr/>
        </p:nvSpPr>
        <p:spPr>
          <a:xfrm>
            <a:off x="16570523" y="14331340"/>
            <a:ext cx="5842001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93" name="An Introduction to the gt Package"/>
          <p:cNvSpPr txBox="1"/>
          <p:nvPr/>
        </p:nvSpPr>
        <p:spPr>
          <a:xfrm>
            <a:off x="1253147" y="1259747"/>
            <a:ext cx="12443910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5400" b="0" cap="none" spc="270">
                <a:solidFill>
                  <a:srgbClr val="333333"/>
                </a:solidFill>
              </a:defRPr>
            </a:pPr>
            <a:r>
              <a:t>An Introduction to the </a:t>
            </a:r>
            <a:r>
              <a:rPr b="1"/>
              <a:t>gt</a:t>
            </a:r>
            <a:r>
              <a:t> Package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roup"/>
          <p:cNvGrpSpPr/>
          <p:nvPr/>
        </p:nvGrpSpPr>
        <p:grpSpPr>
          <a:xfrm>
            <a:off x="4994887" y="10991454"/>
            <a:ext cx="14427395" cy="2123982"/>
            <a:chOff x="0" y="0"/>
            <a:chExt cx="14427393" cy="2123981"/>
          </a:xfrm>
        </p:grpSpPr>
        <p:sp>
          <p:nvSpPr>
            <p:cNvPr id="1203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solidFill>
              <a:srgbClr val="E9E9E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206" name="Group"/>
            <p:cNvGrpSpPr/>
            <p:nvPr/>
          </p:nvGrpSpPr>
          <p:grpSpPr>
            <a:xfrm>
              <a:off x="213425" y="244943"/>
              <a:ext cx="13967375" cy="754735"/>
              <a:chOff x="0" y="0"/>
              <a:chExt cx="13967373" cy="754734"/>
            </a:xfrm>
          </p:grpSpPr>
          <p:sp>
            <p:nvSpPr>
              <p:cNvPr id="1204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C9D5B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205" name="foot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footnotes</a:t>
                </a:r>
              </a:p>
            </p:txBody>
          </p:sp>
        </p:grpSp>
        <p:grpSp>
          <p:nvGrpSpPr>
            <p:cNvPr id="1209" name="Group"/>
            <p:cNvGrpSpPr/>
            <p:nvPr/>
          </p:nvGrpSpPr>
          <p:grpSpPr>
            <a:xfrm>
              <a:off x="213425" y="1138259"/>
              <a:ext cx="13967375" cy="754735"/>
              <a:chOff x="0" y="0"/>
              <a:chExt cx="13967373" cy="754734"/>
            </a:xfrm>
          </p:grpSpPr>
          <p:sp>
            <p:nvSpPr>
              <p:cNvPr id="1207" name="Rectangle"/>
              <p:cNvSpPr/>
              <p:nvPr/>
            </p:nvSpPr>
            <p:spPr>
              <a:xfrm>
                <a:off x="0" y="0"/>
                <a:ext cx="13967374" cy="754735"/>
              </a:xfrm>
              <a:prstGeom prst="rect">
                <a:avLst/>
              </a:prstGeom>
              <a:solidFill>
                <a:srgbClr val="F1E2A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208" name="source notes"/>
              <p:cNvSpPr txBox="1"/>
              <p:nvPr/>
            </p:nvSpPr>
            <p:spPr>
              <a:xfrm>
                <a:off x="5274203" y="21766"/>
                <a:ext cx="3594276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ctr">
                  <a:defRPr sz="4000" b="0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source notes</a:t>
                </a:r>
              </a:p>
            </p:txBody>
          </p:sp>
        </p:grpSp>
      </p:grpSp>
      <p:sp>
        <p:nvSpPr>
          <p:cNvPr id="1211" name="Rectangle"/>
          <p:cNvSpPr/>
          <p:nvPr/>
        </p:nvSpPr>
        <p:spPr>
          <a:xfrm>
            <a:off x="4993628" y="3975455"/>
            <a:ext cx="3507023" cy="2555534"/>
          </a:xfrm>
          <a:prstGeom prst="rect">
            <a:avLst/>
          </a:prstGeom>
          <a:solidFill>
            <a:srgbClr val="BDDD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2" name="Rectangle"/>
          <p:cNvSpPr/>
          <p:nvPr/>
        </p:nvSpPr>
        <p:spPr>
          <a:xfrm>
            <a:off x="4994539" y="6525252"/>
            <a:ext cx="3505201" cy="4468232"/>
          </a:xfrm>
          <a:prstGeom prst="rect">
            <a:avLst/>
          </a:prstGeom>
          <a:solidFill>
            <a:srgbClr val="E1F19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3" name="Rectangle"/>
          <p:cNvSpPr/>
          <p:nvPr/>
        </p:nvSpPr>
        <p:spPr>
          <a:xfrm>
            <a:off x="5215865" y="6718199"/>
            <a:ext cx="3098437" cy="4043756"/>
          </a:xfrm>
          <a:prstGeom prst="rect">
            <a:avLst/>
          </a:prstGeom>
          <a:solidFill>
            <a:srgbClr val="FCFF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4" name="row label"/>
          <p:cNvSpPr txBox="1"/>
          <p:nvPr/>
        </p:nvSpPr>
        <p:spPr>
          <a:xfrm>
            <a:off x="5349545" y="7956988"/>
            <a:ext cx="27951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215" name="row label"/>
          <p:cNvSpPr txBox="1"/>
          <p:nvPr/>
        </p:nvSpPr>
        <p:spPr>
          <a:xfrm>
            <a:off x="5351997" y="8868144"/>
            <a:ext cx="27902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row label</a:t>
            </a:r>
          </a:p>
        </p:txBody>
      </p:sp>
      <p:sp>
        <p:nvSpPr>
          <p:cNvPr id="1216" name="Rectangle"/>
          <p:cNvSpPr/>
          <p:nvPr/>
        </p:nvSpPr>
        <p:spPr>
          <a:xfrm>
            <a:off x="5215865" y="5200601"/>
            <a:ext cx="3098437" cy="1048742"/>
          </a:xfrm>
          <a:prstGeom prst="rect">
            <a:avLst/>
          </a:prstGeom>
          <a:solidFill>
            <a:srgbClr val="F5E85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7" name="Rectangle"/>
          <p:cNvSpPr/>
          <p:nvPr/>
        </p:nvSpPr>
        <p:spPr>
          <a:xfrm>
            <a:off x="8499489" y="6525252"/>
            <a:ext cx="10922793" cy="4468232"/>
          </a:xfrm>
          <a:prstGeom prst="rect">
            <a:avLst/>
          </a:prstGeom>
          <a:solidFill>
            <a:srgbClr val="CAE4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8" name="Rectangle"/>
          <p:cNvSpPr/>
          <p:nvPr/>
        </p:nvSpPr>
        <p:spPr>
          <a:xfrm>
            <a:off x="8938706" y="9643554"/>
            <a:ext cx="10044360" cy="906026"/>
          </a:xfrm>
          <a:prstGeom prst="rect">
            <a:avLst/>
          </a:prstGeom>
          <a:solidFill>
            <a:srgbClr val="DABF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19" name="Rectangle"/>
          <p:cNvSpPr/>
          <p:nvPr/>
        </p:nvSpPr>
        <p:spPr>
          <a:xfrm>
            <a:off x="8938880" y="6919355"/>
            <a:ext cx="10044360" cy="906026"/>
          </a:xfrm>
          <a:prstGeom prst="rect">
            <a:avLst/>
          </a:prstGeom>
          <a:solidFill>
            <a:srgbClr val="DCDEE0">
              <a:alpha val="7503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0" name="Rectangle"/>
          <p:cNvSpPr/>
          <p:nvPr/>
        </p:nvSpPr>
        <p:spPr>
          <a:xfrm>
            <a:off x="8499489" y="3975455"/>
            <a:ext cx="10922793" cy="2555534"/>
          </a:xfrm>
          <a:prstGeom prst="rect">
            <a:avLst/>
          </a:prstGeom>
          <a:solidFill>
            <a:srgbClr val="F9DAC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1" name="Rectangle"/>
          <p:cNvSpPr/>
          <p:nvPr/>
        </p:nvSpPr>
        <p:spPr>
          <a:xfrm>
            <a:off x="8746084" y="4224502"/>
            <a:ext cx="10429603" cy="2057441"/>
          </a:xfrm>
          <a:prstGeom prst="rect">
            <a:avLst/>
          </a:prstGeom>
          <a:solidFill>
            <a:srgbClr val="A2E5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2" name="Line"/>
          <p:cNvSpPr/>
          <p:nvPr/>
        </p:nvSpPr>
        <p:spPr>
          <a:xfrm flipV="1">
            <a:off x="8926541" y="5477287"/>
            <a:ext cx="1" cy="5084636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3" name="Line"/>
          <p:cNvSpPr/>
          <p:nvPr/>
        </p:nvSpPr>
        <p:spPr>
          <a:xfrm flipV="1">
            <a:off x="12279653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4" name="Line"/>
          <p:cNvSpPr/>
          <p:nvPr/>
        </p:nvSpPr>
        <p:spPr>
          <a:xfrm flipV="1">
            <a:off x="15632767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5" name="Line"/>
          <p:cNvSpPr/>
          <p:nvPr/>
        </p:nvSpPr>
        <p:spPr>
          <a:xfrm flipV="1">
            <a:off x="18985880" y="5477288"/>
            <a:ext cx="1" cy="5084635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6" name="Line"/>
          <p:cNvSpPr/>
          <p:nvPr/>
        </p:nvSpPr>
        <p:spPr>
          <a:xfrm>
            <a:off x="8915884" y="10562389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7" name="Line"/>
          <p:cNvSpPr/>
          <p:nvPr/>
        </p:nvSpPr>
        <p:spPr>
          <a:xfrm>
            <a:off x="8915884" y="9651233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8" name="Line"/>
          <p:cNvSpPr/>
          <p:nvPr/>
        </p:nvSpPr>
        <p:spPr>
          <a:xfrm>
            <a:off x="8915884" y="8740077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29" name="Line"/>
          <p:cNvSpPr/>
          <p:nvPr/>
        </p:nvSpPr>
        <p:spPr>
          <a:xfrm>
            <a:off x="8915884" y="7828922"/>
            <a:ext cx="10079813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30" name="Line"/>
          <p:cNvSpPr/>
          <p:nvPr/>
        </p:nvSpPr>
        <p:spPr>
          <a:xfrm>
            <a:off x="8915884" y="6912777"/>
            <a:ext cx="10079813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31" name="cell"/>
          <p:cNvSpPr txBox="1"/>
          <p:nvPr/>
        </p:nvSpPr>
        <p:spPr>
          <a:xfrm>
            <a:off x="9665630" y="7960649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2" name="cell"/>
          <p:cNvSpPr txBox="1"/>
          <p:nvPr/>
        </p:nvSpPr>
        <p:spPr>
          <a:xfrm>
            <a:off x="9665630" y="8871805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3" name="cell"/>
          <p:cNvSpPr txBox="1"/>
          <p:nvPr/>
        </p:nvSpPr>
        <p:spPr>
          <a:xfrm>
            <a:off x="13023420" y="7956988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4" name="cell"/>
          <p:cNvSpPr txBox="1"/>
          <p:nvPr/>
        </p:nvSpPr>
        <p:spPr>
          <a:xfrm>
            <a:off x="13023420" y="8868144"/>
            <a:ext cx="18749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5" name="cell"/>
          <p:cNvSpPr txBox="1"/>
          <p:nvPr/>
        </p:nvSpPr>
        <p:spPr>
          <a:xfrm>
            <a:off x="16367182" y="7956988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6" name="cell"/>
          <p:cNvSpPr txBox="1"/>
          <p:nvPr/>
        </p:nvSpPr>
        <p:spPr>
          <a:xfrm>
            <a:off x="16367182" y="8868144"/>
            <a:ext cx="18749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cell</a:t>
            </a:r>
          </a:p>
        </p:txBody>
      </p:sp>
      <p:sp>
        <p:nvSpPr>
          <p:cNvPr id="1237" name="Line"/>
          <p:cNvSpPr/>
          <p:nvPr/>
        </p:nvSpPr>
        <p:spPr>
          <a:xfrm>
            <a:off x="5215865" y="6912777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38" name="Line"/>
          <p:cNvSpPr/>
          <p:nvPr/>
        </p:nvSpPr>
        <p:spPr>
          <a:xfrm>
            <a:off x="5215865" y="7821600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39" name="Line"/>
          <p:cNvSpPr/>
          <p:nvPr/>
        </p:nvSpPr>
        <p:spPr>
          <a:xfrm>
            <a:off x="5215865" y="8740077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40" name="Line"/>
          <p:cNvSpPr/>
          <p:nvPr/>
        </p:nvSpPr>
        <p:spPr>
          <a:xfrm>
            <a:off x="5215865" y="9651233"/>
            <a:ext cx="372337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41" name="Line"/>
          <p:cNvSpPr/>
          <p:nvPr/>
        </p:nvSpPr>
        <p:spPr>
          <a:xfrm>
            <a:off x="5215865" y="10562389"/>
            <a:ext cx="3723376" cy="1"/>
          </a:xfrm>
          <a:prstGeom prst="line">
            <a:avLst/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42" name="summary label"/>
          <p:cNvSpPr txBox="1"/>
          <p:nvPr/>
        </p:nvSpPr>
        <p:spPr>
          <a:xfrm>
            <a:off x="4970860" y="981057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summary label</a:t>
            </a:r>
          </a:p>
        </p:txBody>
      </p:sp>
      <p:sp>
        <p:nvSpPr>
          <p:cNvPr id="1243" name="summary cell"/>
          <p:cNvSpPr txBox="1"/>
          <p:nvPr/>
        </p:nvSpPr>
        <p:spPr>
          <a:xfrm>
            <a:off x="8933819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244" name="summary cell"/>
          <p:cNvSpPr txBox="1"/>
          <p:nvPr/>
        </p:nvSpPr>
        <p:spPr>
          <a:xfrm>
            <a:off x="12284637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245" name="summary cell"/>
          <p:cNvSpPr txBox="1"/>
          <p:nvPr/>
        </p:nvSpPr>
        <p:spPr>
          <a:xfrm>
            <a:off x="15628401" y="9780703"/>
            <a:ext cx="33524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summary cell</a:t>
            </a:r>
          </a:p>
        </p:txBody>
      </p:sp>
      <p:sp>
        <p:nvSpPr>
          <p:cNvPr id="1246" name="The Structural Parts of a gt Table"/>
          <p:cNvSpPr txBox="1"/>
          <p:nvPr/>
        </p:nvSpPr>
        <p:spPr>
          <a:xfrm>
            <a:off x="7488285" y="774690"/>
            <a:ext cx="9407430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Structural Parts of a </a:t>
            </a:r>
            <a:r>
              <a:rPr b="1"/>
              <a:t>gt</a:t>
            </a:r>
            <a:r>
              <a:t> Table</a:t>
            </a:r>
          </a:p>
        </p:txBody>
      </p:sp>
      <p:sp>
        <p:nvSpPr>
          <p:cNvPr id="1247" name="Rectangle"/>
          <p:cNvSpPr/>
          <p:nvPr/>
        </p:nvSpPr>
        <p:spPr>
          <a:xfrm>
            <a:off x="9021109" y="4309013"/>
            <a:ext cx="9972017" cy="775211"/>
          </a:xfrm>
          <a:prstGeom prst="rect">
            <a:avLst/>
          </a:prstGeom>
          <a:solidFill>
            <a:srgbClr val="DCDEE0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253" name="Group"/>
          <p:cNvGrpSpPr/>
          <p:nvPr/>
        </p:nvGrpSpPr>
        <p:grpSpPr>
          <a:xfrm>
            <a:off x="4994887" y="1850712"/>
            <a:ext cx="14427395" cy="2123982"/>
            <a:chOff x="0" y="0"/>
            <a:chExt cx="14427393" cy="2123981"/>
          </a:xfrm>
        </p:grpSpPr>
        <p:sp>
          <p:nvSpPr>
            <p:cNvPr id="1248" name="Rectangle"/>
            <p:cNvSpPr/>
            <p:nvPr/>
          </p:nvSpPr>
          <p:spPr>
            <a:xfrm>
              <a:off x="0" y="0"/>
              <a:ext cx="14427394" cy="2123982"/>
            </a:xfrm>
            <a:prstGeom prst="rect">
              <a:avLst/>
            </a:prstGeom>
            <a:gradFill flip="none" rotWithShape="1">
              <a:gsLst>
                <a:gs pos="0">
                  <a:srgbClr val="E3C756"/>
                </a:gs>
                <a:gs pos="100000">
                  <a:srgbClr val="D7A94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49" name="Rectangle"/>
            <p:cNvSpPr/>
            <p:nvPr/>
          </p:nvSpPr>
          <p:spPr>
            <a:xfrm>
              <a:off x="213425" y="244942"/>
              <a:ext cx="13967375" cy="754736"/>
            </a:xfrm>
            <a:prstGeom prst="rect">
              <a:avLst/>
            </a:prstGeom>
            <a:solidFill>
              <a:srgbClr val="E1C9E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0" name="Rectangle"/>
            <p:cNvSpPr/>
            <p:nvPr/>
          </p:nvSpPr>
          <p:spPr>
            <a:xfrm>
              <a:off x="213425" y="1138259"/>
              <a:ext cx="13967375" cy="754735"/>
            </a:xfrm>
            <a:prstGeom prst="rect">
              <a:avLst/>
            </a:prstGeom>
            <a:solidFill>
              <a:srgbClr val="C3CCE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251" name="title"/>
            <p:cNvSpPr txBox="1"/>
            <p:nvPr/>
          </p:nvSpPr>
          <p:spPr>
            <a:xfrm>
              <a:off x="5487628" y="266710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title</a:t>
              </a:r>
            </a:p>
          </p:txBody>
        </p:sp>
        <p:sp>
          <p:nvSpPr>
            <p:cNvPr id="1252" name="subtitle"/>
            <p:cNvSpPr txBox="1"/>
            <p:nvPr/>
          </p:nvSpPr>
          <p:spPr>
            <a:xfrm>
              <a:off x="5487628" y="1160026"/>
              <a:ext cx="3594276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40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subtitle</a:t>
              </a:r>
            </a:p>
          </p:txBody>
        </p:sp>
      </p:grpSp>
      <p:sp>
        <p:nvSpPr>
          <p:cNvPr id="1254" name="column…"/>
          <p:cNvSpPr txBox="1"/>
          <p:nvPr/>
        </p:nvSpPr>
        <p:spPr>
          <a:xfrm>
            <a:off x="16371858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5" name="column…"/>
          <p:cNvSpPr txBox="1"/>
          <p:nvPr/>
        </p:nvSpPr>
        <p:spPr>
          <a:xfrm>
            <a:off x="13023420" y="5182681"/>
            <a:ext cx="1874934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6" name="column…"/>
          <p:cNvSpPr txBox="1"/>
          <p:nvPr/>
        </p:nvSpPr>
        <p:spPr>
          <a:xfrm>
            <a:off x="9660956" y="5182681"/>
            <a:ext cx="187493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column</a:t>
            </a:r>
          </a:p>
          <a:p>
            <a: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pPr>
            <a:r>
              <a:t>label</a:t>
            </a:r>
          </a:p>
        </p:txBody>
      </p:sp>
      <p:sp>
        <p:nvSpPr>
          <p:cNvPr id="1257" name="spanner column label"/>
          <p:cNvSpPr txBox="1"/>
          <p:nvPr/>
        </p:nvSpPr>
        <p:spPr>
          <a:xfrm>
            <a:off x="8896965" y="4393981"/>
            <a:ext cx="6750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</a:t>
            </a:r>
          </a:p>
        </p:txBody>
      </p:sp>
      <p:sp>
        <p:nvSpPr>
          <p:cNvPr id="1258" name="stubhead label"/>
          <p:cNvSpPr txBox="1"/>
          <p:nvPr/>
        </p:nvSpPr>
        <p:spPr>
          <a:xfrm>
            <a:off x="5349768" y="5182681"/>
            <a:ext cx="2794743" cy="108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lnSpc>
                <a:spcPct val="80000"/>
              </a:lnSpc>
              <a:defRPr sz="3600" b="0" cap="none" spc="0">
                <a:solidFill>
                  <a:srgbClr val="53585F"/>
                </a:solidFill>
              </a:defRPr>
            </a:lvl1pPr>
          </a:lstStyle>
          <a:p>
            <a:r>
              <a:t>stubhead label</a:t>
            </a:r>
          </a:p>
        </p:txBody>
      </p:sp>
      <p:sp>
        <p:nvSpPr>
          <p:cNvPr id="1259" name="stub…"/>
          <p:cNvSpPr txBox="1"/>
          <p:nvPr/>
        </p:nvSpPr>
        <p:spPr>
          <a:xfrm>
            <a:off x="3145562" y="4653782"/>
            <a:ext cx="1625601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stub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</a:t>
            </a:r>
          </a:p>
        </p:txBody>
      </p:sp>
      <p:sp>
        <p:nvSpPr>
          <p:cNvPr id="1260" name="stub"/>
          <p:cNvSpPr txBox="1"/>
          <p:nvPr/>
        </p:nvSpPr>
        <p:spPr>
          <a:xfrm>
            <a:off x="3145562" y="8384477"/>
            <a:ext cx="16256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stub</a:t>
            </a:r>
          </a:p>
        </p:txBody>
      </p:sp>
      <p:sp>
        <p:nvSpPr>
          <p:cNvPr id="1261" name="row group label"/>
          <p:cNvSpPr txBox="1"/>
          <p:nvPr/>
        </p:nvSpPr>
        <p:spPr>
          <a:xfrm>
            <a:off x="4952916" y="7077582"/>
            <a:ext cx="35884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-128">
                <a:solidFill>
                  <a:srgbClr val="53585F"/>
                </a:solidFill>
              </a:defRPr>
            </a:lvl1pPr>
          </a:lstStyle>
          <a:p>
            <a:r>
              <a:t>row group label</a:t>
            </a:r>
          </a:p>
        </p:txBody>
      </p:sp>
      <p:sp>
        <p:nvSpPr>
          <p:cNvPr id="1262" name="table body"/>
          <p:cNvSpPr txBox="1"/>
          <p:nvPr/>
        </p:nvSpPr>
        <p:spPr>
          <a:xfrm>
            <a:off x="19613681" y="8384477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table body</a:t>
            </a:r>
          </a:p>
        </p:txBody>
      </p:sp>
      <p:sp>
        <p:nvSpPr>
          <p:cNvPr id="1263" name="column labels"/>
          <p:cNvSpPr txBox="1"/>
          <p:nvPr/>
        </p:nvSpPr>
        <p:spPr>
          <a:xfrm>
            <a:off x="19613681" y="5369371"/>
            <a:ext cx="3594276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000" b="0" cap="none" spc="0">
                <a:solidFill>
                  <a:srgbClr val="53585F"/>
                </a:solidFill>
              </a:defRPr>
            </a:lvl1pPr>
          </a:lstStyle>
          <a:p>
            <a:r>
              <a:t>column labels</a:t>
            </a:r>
          </a:p>
        </p:txBody>
      </p:sp>
      <p:sp>
        <p:nvSpPr>
          <p:cNvPr id="1264" name="table…"/>
          <p:cNvSpPr txBox="1"/>
          <p:nvPr/>
        </p:nvSpPr>
        <p:spPr>
          <a:xfrm>
            <a:off x="19605921" y="11454004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footer</a:t>
            </a:r>
          </a:p>
        </p:txBody>
      </p:sp>
      <p:sp>
        <p:nvSpPr>
          <p:cNvPr id="1265" name="table…"/>
          <p:cNvSpPr txBox="1"/>
          <p:nvPr/>
        </p:nvSpPr>
        <p:spPr>
          <a:xfrm>
            <a:off x="2849113" y="2313262"/>
            <a:ext cx="1922050" cy="1198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table</a:t>
            </a:r>
          </a:p>
          <a:p>
            <a:pPr algn="r">
              <a:lnSpc>
                <a:spcPct val="80000"/>
              </a:lnSpc>
              <a:defRPr sz="4000" b="0" cap="none" spc="0">
                <a:solidFill>
                  <a:srgbClr val="53585F"/>
                </a:solidFill>
              </a:defRPr>
            </a:pPr>
            <a:r>
              <a:t>header</a:t>
            </a:r>
          </a:p>
        </p:txBody>
      </p:sp>
      <p:sp>
        <p:nvSpPr>
          <p:cNvPr id="1266" name="spanner column labels"/>
          <p:cNvSpPr txBox="1"/>
          <p:nvPr/>
        </p:nvSpPr>
        <p:spPr>
          <a:xfrm>
            <a:off x="19873348" y="4463831"/>
            <a:ext cx="35942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700" b="0" cap="none" spc="0">
                <a:solidFill>
                  <a:srgbClr val="53585F"/>
                </a:solidFill>
              </a:defRPr>
            </a:lvl1pPr>
          </a:lstStyle>
          <a:p>
            <a:r>
              <a:t>spanner column labels</a:t>
            </a:r>
          </a:p>
        </p:txBody>
      </p:sp>
      <p:sp>
        <p:nvSpPr>
          <p:cNvPr id="1267" name="Line"/>
          <p:cNvSpPr/>
          <p:nvPr/>
        </p:nvSpPr>
        <p:spPr>
          <a:xfrm>
            <a:off x="18800986" y="4724566"/>
            <a:ext cx="10479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68" name="row group"/>
          <p:cNvSpPr txBox="1"/>
          <p:nvPr/>
        </p:nvSpPr>
        <p:spPr>
          <a:xfrm>
            <a:off x="2101362" y="6490859"/>
            <a:ext cx="22634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lnSpc>
                <a:spcPct val="80000"/>
              </a:lnSpc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row group</a:t>
            </a:r>
          </a:p>
        </p:txBody>
      </p:sp>
      <p:sp>
        <p:nvSpPr>
          <p:cNvPr id="1269" name="Line"/>
          <p:cNvSpPr/>
          <p:nvPr/>
        </p:nvSpPr>
        <p:spPr>
          <a:xfrm>
            <a:off x="4406731" y="6794493"/>
            <a:ext cx="94701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70" name="Line"/>
          <p:cNvSpPr/>
          <p:nvPr/>
        </p:nvSpPr>
        <p:spPr>
          <a:xfrm>
            <a:off x="9040243" y="5204082"/>
            <a:ext cx="6478822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Let’s Look at Some of gt’s Functions"/>
          <p:cNvSpPr txBox="1"/>
          <p:nvPr/>
        </p:nvSpPr>
        <p:spPr>
          <a:xfrm>
            <a:off x="1248475" y="6426195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Let’s Look at Some of </a:t>
            </a:r>
            <a:r>
              <a:rPr b="1"/>
              <a:t>gt</a:t>
            </a:r>
            <a:r>
              <a:t>’s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" name="countrypops.png" descr="countryp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3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5" name="sza.png" descr="sz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66" y="2427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6" name="gtcars.png" descr="gtca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29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7" name="sp500.png" descr="sp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03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8" name="pizzaplace.png" descr="pizzapla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966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9" name="exibble.png" descr="exibb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629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1280" name="exibble"/>
          <p:cNvSpPr txBox="1"/>
          <p:nvPr/>
        </p:nvSpPr>
        <p:spPr>
          <a:xfrm>
            <a:off x="10006039" y="11201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</a:t>
            </a:r>
          </a:p>
        </p:txBody>
      </p:sp>
      <p:sp>
        <p:nvSpPr>
          <p:cNvPr id="1281" name="gtcars"/>
          <p:cNvSpPr txBox="1"/>
          <p:nvPr/>
        </p:nvSpPr>
        <p:spPr>
          <a:xfrm>
            <a:off x="10127959" y="6171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gtcars</a:t>
            </a:r>
          </a:p>
        </p:txBody>
      </p:sp>
      <p:sp>
        <p:nvSpPr>
          <p:cNvPr id="1282" name="sza"/>
          <p:cNvSpPr txBox="1"/>
          <p:nvPr/>
        </p:nvSpPr>
        <p:spPr>
          <a:xfrm>
            <a:off x="6535148" y="6171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sza</a:t>
            </a:r>
          </a:p>
        </p:txBody>
      </p:sp>
      <p:sp>
        <p:nvSpPr>
          <p:cNvPr id="1283" name="countrypops"/>
          <p:cNvSpPr txBox="1"/>
          <p:nvPr/>
        </p:nvSpPr>
        <p:spPr>
          <a:xfrm>
            <a:off x="1629033" y="6171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countrypops</a:t>
            </a:r>
          </a:p>
        </p:txBody>
      </p:sp>
      <p:sp>
        <p:nvSpPr>
          <p:cNvPr id="1284" name="pizzaplace"/>
          <p:cNvSpPr txBox="1"/>
          <p:nvPr/>
        </p:nvSpPr>
        <p:spPr>
          <a:xfrm>
            <a:off x="5681708" y="11201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pizzaplace</a:t>
            </a:r>
          </a:p>
        </p:txBody>
      </p:sp>
      <p:sp>
        <p:nvSpPr>
          <p:cNvPr id="1285" name="sp500"/>
          <p:cNvSpPr txBox="1"/>
          <p:nvPr/>
        </p:nvSpPr>
        <p:spPr>
          <a:xfrm>
            <a:off x="2360553" y="11201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sp500</a:t>
            </a:r>
          </a:p>
        </p:txBody>
      </p:sp>
      <p:sp>
        <p:nvSpPr>
          <p:cNvPr id="1286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1289" name="Group"/>
          <p:cNvGrpSpPr/>
          <p:nvPr/>
        </p:nvGrpSpPr>
        <p:grpSpPr>
          <a:xfrm>
            <a:off x="24904842" y="7648635"/>
            <a:ext cx="9353732" cy="392286"/>
            <a:chOff x="0" y="317500"/>
            <a:chExt cx="9353730" cy="392285"/>
          </a:xfrm>
        </p:grpSpPr>
        <p:sp>
          <p:nvSpPr>
            <p:cNvPr id="1287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64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gt.rstudio.com/articles/gt-datasets</a:t>
              </a:r>
            </a:p>
          </p:txBody>
        </p:sp>
        <p:sp>
          <p:nvSpPr>
            <p:cNvPr id="1288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1290" name="Let’s take a look at some examples with exibble: a dataset that’s great for small examples."/>
          <p:cNvSpPr txBox="1"/>
          <p:nvPr/>
        </p:nvSpPr>
        <p:spPr>
          <a:xfrm>
            <a:off x="24996114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z="3500" spc="280"/>
              <a:t>small</a:t>
            </a:r>
            <a:r>
              <a:t> examples.</a:t>
            </a:r>
          </a:p>
        </p:txBody>
      </p:sp>
      <p:sp>
        <p:nvSpPr>
          <p:cNvPr id="1291" name="They are of various sizes and subject matter. There are some nice examples available at:"/>
          <p:cNvSpPr txBox="1"/>
          <p:nvPr/>
        </p:nvSpPr>
        <p:spPr>
          <a:xfrm>
            <a:off x="25104704" y="4920620"/>
            <a:ext cx="8191494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They are of various sizes and subject matter. There are some nice examples available at:</a:t>
            </a:r>
          </a:p>
        </p:txBody>
      </p:sp>
      <p:sp>
        <p:nvSpPr>
          <p:cNvPr id="1292" name="Rectangle"/>
          <p:cNvSpPr/>
          <p:nvPr/>
        </p:nvSpPr>
        <p:spPr>
          <a:xfrm>
            <a:off x="14064753" y="4911335"/>
            <a:ext cx="9419475" cy="3385330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293" name="Rectangle"/>
          <p:cNvSpPr/>
          <p:nvPr/>
        </p:nvSpPr>
        <p:spPr>
          <a:xfrm>
            <a:off x="14064753" y="8840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countrypops.png" descr="countryp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3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sza.png" descr="sz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966" y="2427650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7" name="gtcars.png" descr="gtca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629" y="2427650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8" name="sp500.png" descr="sp5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303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9" name="pizzaplace.png" descr="pizzaplac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6966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0" name="exibble.png" descr="exibbl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629" y="7462859"/>
            <a:ext cx="3810001" cy="3817621"/>
          </a:xfrm>
          <a:prstGeom prst="rect">
            <a:avLst/>
          </a:prstGeom>
          <a:ln w="12700">
            <a:miter lim="400000"/>
          </a:ln>
        </p:spPr>
      </p:pic>
      <p:sp>
        <p:nvSpPr>
          <p:cNvPr id="1301" name="exibble"/>
          <p:cNvSpPr txBox="1"/>
          <p:nvPr/>
        </p:nvSpPr>
        <p:spPr>
          <a:xfrm>
            <a:off x="10006039" y="112010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</a:t>
            </a:r>
          </a:p>
        </p:txBody>
      </p:sp>
      <p:sp>
        <p:nvSpPr>
          <p:cNvPr id="1302" name="gtcars"/>
          <p:cNvSpPr txBox="1"/>
          <p:nvPr/>
        </p:nvSpPr>
        <p:spPr>
          <a:xfrm>
            <a:off x="10127959" y="6171112"/>
            <a:ext cx="15773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gtcars</a:t>
            </a:r>
          </a:p>
        </p:txBody>
      </p:sp>
      <p:sp>
        <p:nvSpPr>
          <p:cNvPr id="1303" name="sza"/>
          <p:cNvSpPr txBox="1"/>
          <p:nvPr/>
        </p:nvSpPr>
        <p:spPr>
          <a:xfrm>
            <a:off x="6535148" y="6171112"/>
            <a:ext cx="84582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sza</a:t>
            </a:r>
          </a:p>
        </p:txBody>
      </p:sp>
      <p:sp>
        <p:nvSpPr>
          <p:cNvPr id="1304" name="countrypops"/>
          <p:cNvSpPr txBox="1"/>
          <p:nvPr/>
        </p:nvSpPr>
        <p:spPr>
          <a:xfrm>
            <a:off x="1629033" y="6171112"/>
            <a:ext cx="279654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countrypops</a:t>
            </a:r>
          </a:p>
        </p:txBody>
      </p:sp>
      <p:sp>
        <p:nvSpPr>
          <p:cNvPr id="1305" name="pizzaplace"/>
          <p:cNvSpPr txBox="1"/>
          <p:nvPr/>
        </p:nvSpPr>
        <p:spPr>
          <a:xfrm>
            <a:off x="5681708" y="11201078"/>
            <a:ext cx="25527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pizzaplace</a:t>
            </a:r>
          </a:p>
        </p:txBody>
      </p:sp>
      <p:sp>
        <p:nvSpPr>
          <p:cNvPr id="1306" name="sp500"/>
          <p:cNvSpPr txBox="1"/>
          <p:nvPr/>
        </p:nvSpPr>
        <p:spPr>
          <a:xfrm>
            <a:off x="2360553" y="11201078"/>
            <a:ext cx="1333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sp500</a:t>
            </a:r>
          </a:p>
        </p:txBody>
      </p:sp>
      <p:sp>
        <p:nvSpPr>
          <p:cNvPr id="1307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sp>
        <p:nvSpPr>
          <p:cNvPr id="1308" name="They are of various sizes and subject matter. There are some nice examples available at:"/>
          <p:cNvSpPr txBox="1"/>
          <p:nvPr/>
        </p:nvSpPr>
        <p:spPr>
          <a:xfrm>
            <a:off x="13956002" y="4920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They are of various sizes and subject matter. There are some nice examples available at:</a:t>
            </a:r>
          </a:p>
        </p:txBody>
      </p:sp>
      <p:grpSp>
        <p:nvGrpSpPr>
          <p:cNvPr id="1311" name="Group"/>
          <p:cNvGrpSpPr/>
          <p:nvPr/>
        </p:nvGrpSpPr>
        <p:grpSpPr>
          <a:xfrm>
            <a:off x="13864730" y="7648635"/>
            <a:ext cx="9353732" cy="392286"/>
            <a:chOff x="0" y="317500"/>
            <a:chExt cx="9353730" cy="392285"/>
          </a:xfrm>
        </p:grpSpPr>
        <p:sp>
          <p:nvSpPr>
            <p:cNvPr id="1309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64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gt.rstudio.com/articles/gt-datasets</a:t>
              </a:r>
            </a:p>
          </p:txBody>
        </p:sp>
        <p:sp>
          <p:nvSpPr>
            <p:cNvPr id="1310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1312" name="12,470 × 5"/>
          <p:cNvSpPr txBox="1"/>
          <p:nvPr/>
        </p:nvSpPr>
        <p:spPr>
          <a:xfrm>
            <a:off x="2179260" y="6709035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12,470 × 5</a:t>
            </a:r>
          </a:p>
        </p:txBody>
      </p:sp>
      <p:sp>
        <p:nvSpPr>
          <p:cNvPr id="1313" name="816 × 4"/>
          <p:cNvSpPr txBox="1"/>
          <p:nvPr/>
        </p:nvSpPr>
        <p:spPr>
          <a:xfrm>
            <a:off x="6363636" y="6709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816 × 4</a:t>
            </a:r>
          </a:p>
        </p:txBody>
      </p:sp>
      <p:sp>
        <p:nvSpPr>
          <p:cNvPr id="1314" name="47 × 15"/>
          <p:cNvSpPr txBox="1"/>
          <p:nvPr/>
        </p:nvSpPr>
        <p:spPr>
          <a:xfrm>
            <a:off x="10308299" y="6709035"/>
            <a:ext cx="1216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47 × 15</a:t>
            </a:r>
          </a:p>
        </p:txBody>
      </p:sp>
      <p:sp>
        <p:nvSpPr>
          <p:cNvPr id="1315" name="16,607 × 7"/>
          <p:cNvSpPr txBox="1"/>
          <p:nvPr/>
        </p:nvSpPr>
        <p:spPr>
          <a:xfrm>
            <a:off x="2179260" y="11746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16,607 × 7</a:t>
            </a:r>
          </a:p>
        </p:txBody>
      </p:sp>
      <p:sp>
        <p:nvSpPr>
          <p:cNvPr id="1316" name="49,574 × 7"/>
          <p:cNvSpPr txBox="1"/>
          <p:nvPr/>
        </p:nvSpPr>
        <p:spPr>
          <a:xfrm>
            <a:off x="6123924" y="11746726"/>
            <a:ext cx="16960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49,574 × 7</a:t>
            </a:r>
          </a:p>
        </p:txBody>
      </p:sp>
      <p:sp>
        <p:nvSpPr>
          <p:cNvPr id="1317" name="8 × 9"/>
          <p:cNvSpPr txBox="1"/>
          <p:nvPr/>
        </p:nvSpPr>
        <p:spPr>
          <a:xfrm>
            <a:off x="10498799" y="117467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8 × 9</a:t>
            </a:r>
          </a:p>
        </p:txBody>
      </p:sp>
      <p:sp>
        <p:nvSpPr>
          <p:cNvPr id="1318" name="Let’s take a look at some examples with exibble: a dataset that’s great for small examples."/>
          <p:cNvSpPr txBox="1"/>
          <p:nvPr/>
        </p:nvSpPr>
        <p:spPr>
          <a:xfrm>
            <a:off x="24996114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Let’s take a look at some examples with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z="3500" spc="280"/>
              <a:t>small</a:t>
            </a:r>
            <a:r>
              <a:t> examples.</a:t>
            </a:r>
          </a:p>
        </p:txBody>
      </p:sp>
      <p:sp>
        <p:nvSpPr>
          <p:cNvPr id="1319" name="Rectangle"/>
          <p:cNvSpPr/>
          <p:nvPr/>
        </p:nvSpPr>
        <p:spPr>
          <a:xfrm>
            <a:off x="14064753" y="8840429"/>
            <a:ext cx="9419475" cy="2354576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8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8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0"/>
                            </p:stCondLst>
                            <p:childTnLst>
                              <p:par>
                                <p:cTn id="21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" grpId="1" animBg="1" advAuto="0"/>
      <p:bldP spid="1313" grpId="2" animBg="1" advAuto="0"/>
      <p:bldP spid="1314" grpId="3" animBg="1" advAuto="0"/>
      <p:bldP spid="1315" grpId="4" animBg="1" advAuto="0"/>
      <p:bldP spid="1316" grpId="5" animBg="1" advAuto="0"/>
      <p:bldP spid="1317" grpId="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exibble.png" descr="exib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66" y="2575766"/>
            <a:ext cx="8117401" cy="8133635"/>
          </a:xfrm>
          <a:prstGeom prst="rect">
            <a:avLst/>
          </a:prstGeom>
          <a:ln w="12700">
            <a:miter lim="400000"/>
          </a:ln>
        </p:spPr>
      </p:pic>
      <p:sp>
        <p:nvSpPr>
          <p:cNvPr id="1322" name="The gt package comes with six example datasets."/>
          <p:cNvSpPr txBox="1"/>
          <p:nvPr/>
        </p:nvSpPr>
        <p:spPr>
          <a:xfrm>
            <a:off x="13956002" y="2674749"/>
            <a:ext cx="7743891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package comes with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six</a:t>
            </a:r>
            <a:r>
              <a:t> example datasets.</a:t>
            </a:r>
          </a:p>
        </p:txBody>
      </p:sp>
      <p:grpSp>
        <p:nvGrpSpPr>
          <p:cNvPr id="1325" name="Group"/>
          <p:cNvGrpSpPr/>
          <p:nvPr/>
        </p:nvGrpSpPr>
        <p:grpSpPr>
          <a:xfrm>
            <a:off x="13864730" y="7648635"/>
            <a:ext cx="9353732" cy="392286"/>
            <a:chOff x="0" y="317500"/>
            <a:chExt cx="9353730" cy="392285"/>
          </a:xfrm>
        </p:grpSpPr>
        <p:sp>
          <p:nvSpPr>
            <p:cNvPr id="1323" name="gt.rstudio.com/articles/gt-datasets"/>
            <p:cNvSpPr/>
            <p:nvPr/>
          </p:nvSpPr>
          <p:spPr>
            <a:xfrm>
              <a:off x="0" y="317500"/>
              <a:ext cx="935373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64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gt.rstudio.com/articles/gt-datasets</a:t>
              </a:r>
            </a:p>
          </p:txBody>
        </p:sp>
        <p:sp>
          <p:nvSpPr>
            <p:cNvPr id="1324" name="Line"/>
            <p:cNvSpPr/>
            <p:nvPr/>
          </p:nvSpPr>
          <p:spPr>
            <a:xfrm>
              <a:off x="178796" y="709785"/>
              <a:ext cx="9004584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1326" name="All of the following examples will use exibble: a dataset that’s great for small examples."/>
          <p:cNvSpPr txBox="1"/>
          <p:nvPr/>
        </p:nvSpPr>
        <p:spPr>
          <a:xfrm>
            <a:off x="13956002" y="8951678"/>
            <a:ext cx="9171187" cy="213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All of the following examples will use </a:t>
            </a:r>
            <a:r>
              <a:rPr sz="4000">
                <a:latin typeface="IBM Plex Mono"/>
                <a:ea typeface="IBM Plex Mono"/>
                <a:cs typeface="IBM Plex Mono"/>
                <a:sym typeface="IBM Plex Mono"/>
              </a:rPr>
              <a:t>exibble</a:t>
            </a:r>
            <a:r>
              <a:t>: a dataset that’s great for </a:t>
            </a:r>
            <a:r>
              <a:rPr sz="3500" spc="280"/>
              <a:t>small</a:t>
            </a:r>
            <a:r>
              <a:t> examples.</a:t>
            </a:r>
          </a:p>
        </p:txBody>
      </p:sp>
      <p:sp>
        <p:nvSpPr>
          <p:cNvPr id="1327" name="They are of various sizes and subject matter. There are some nice examples available at:"/>
          <p:cNvSpPr txBox="1"/>
          <p:nvPr/>
        </p:nvSpPr>
        <p:spPr>
          <a:xfrm>
            <a:off x="13956002" y="4920620"/>
            <a:ext cx="8191493" cy="212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They are of various sizes and subject matter. There are some nice examples available at:</a:t>
            </a:r>
          </a:p>
        </p:txBody>
      </p:sp>
      <p:sp>
        <p:nvSpPr>
          <p:cNvPr id="1328" name="exibble"/>
          <p:cNvSpPr txBox="1"/>
          <p:nvPr/>
        </p:nvSpPr>
        <p:spPr>
          <a:xfrm>
            <a:off x="6061376" y="10654978"/>
            <a:ext cx="182118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</a:t>
            </a:r>
          </a:p>
        </p:txBody>
      </p:sp>
      <p:sp>
        <p:nvSpPr>
          <p:cNvPr id="1329" name="8 × 9"/>
          <p:cNvSpPr txBox="1"/>
          <p:nvPr/>
        </p:nvSpPr>
        <p:spPr>
          <a:xfrm>
            <a:off x="6554136" y="11200626"/>
            <a:ext cx="83566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2500" cap="none" spc="0">
                <a:solidFill>
                  <a:srgbClr val="333333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8 × 9</a:t>
            </a:r>
          </a:p>
        </p:txBody>
      </p:sp>
      <p:sp>
        <p:nvSpPr>
          <p:cNvPr id="1330" name="The First Function You Need to Know"/>
          <p:cNvSpPr txBox="1"/>
          <p:nvPr/>
        </p:nvSpPr>
        <p:spPr>
          <a:xfrm>
            <a:off x="6904989" y="-145438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he First Function You Need to Know"/>
          <p:cNvSpPr txBox="1"/>
          <p:nvPr/>
        </p:nvSpPr>
        <p:spPr>
          <a:xfrm>
            <a:off x="6904989" y="774699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First Function You Need to Know</a:t>
            </a:r>
          </a:p>
        </p:txBody>
      </p:sp>
      <p:sp>
        <p:nvSpPr>
          <p:cNvPr id="1333" name="Create Table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Table</a:t>
            </a:r>
          </a:p>
        </p:txBody>
      </p:sp>
      <p:sp>
        <p:nvSpPr>
          <p:cNvPr id="1334" name="gt()"/>
          <p:cNvSpPr txBox="1"/>
          <p:nvPr/>
        </p:nvSpPr>
        <p:spPr>
          <a:xfrm>
            <a:off x="11647170" y="3596692"/>
            <a:ext cx="10896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gt()</a:t>
            </a:r>
          </a:p>
        </p:txBody>
      </p:sp>
      <p:sp>
        <p:nvSpPr>
          <p:cNvPr id="1335" name="exibble %&gt;% gt(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 %&gt;% gt()</a:t>
            </a:r>
          </a:p>
        </p:txBody>
      </p:sp>
      <p:sp>
        <p:nvSpPr>
          <p:cNvPr id="1336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37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338" name="exibble_gt.png" descr="exibble_g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70" y="7141059"/>
            <a:ext cx="13122660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339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340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41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342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43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B8DFF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44" name="Line"/>
          <p:cNvSpPr/>
          <p:nvPr/>
        </p:nvSpPr>
        <p:spPr>
          <a:xfrm>
            <a:off x="11625998" y="4246230"/>
            <a:ext cx="1049475" cy="1"/>
          </a:xfrm>
          <a:prstGeom prst="line">
            <a:avLst/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45" name="Rounded Rectangle"/>
          <p:cNvSpPr/>
          <p:nvPr/>
        </p:nvSpPr>
        <p:spPr>
          <a:xfrm>
            <a:off x="6475516" y="7131605"/>
            <a:ext cx="11432969" cy="5122525"/>
          </a:xfrm>
          <a:prstGeom prst="roundRect">
            <a:avLst>
              <a:gd name="adj" fmla="val 1749"/>
            </a:avLst>
          </a:prstGeom>
          <a:ln w="38100">
            <a:solidFill>
              <a:srgbClr val="004D8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346" name="exibble.png" descr="exibb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8129469" y="2623801"/>
            <a:ext cx="8117400" cy="8133636"/>
          </a:xfrm>
          <a:prstGeom prst="rect">
            <a:avLst/>
          </a:prstGeom>
          <a:ln w="12700">
            <a:miter lim="400000"/>
          </a:ln>
        </p:spPr>
      </p:pic>
      <p:sp>
        <p:nvSpPr>
          <p:cNvPr id="1347" name="Datasets in gt"/>
          <p:cNvSpPr txBox="1"/>
          <p:nvPr/>
        </p:nvSpPr>
        <p:spPr>
          <a:xfrm>
            <a:off x="1248475" y="-1353261"/>
            <a:ext cx="21859232" cy="86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Datasets in </a:t>
            </a:r>
            <a:r>
              <a:rPr b="1"/>
              <a:t>gt</a:t>
            </a:r>
          </a:p>
        </p:txBody>
      </p:sp>
      <p:sp>
        <p:nvSpPr>
          <p:cNvPr id="1348" name="Work with Table Components, Add Style"/>
          <p:cNvSpPr txBox="1"/>
          <p:nvPr/>
        </p:nvSpPr>
        <p:spPr>
          <a:xfrm>
            <a:off x="6459220" y="-1353257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Work with Table Components, Add Style</a:t>
            </a:r>
          </a:p>
        </p:txBody>
      </p:sp>
      <p:sp>
        <p:nvSpPr>
          <p:cNvPr id="1351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or Modify Parts</a:t>
            </a:r>
          </a:p>
        </p:txBody>
      </p:sp>
      <p:sp>
        <p:nvSpPr>
          <p:cNvPr id="1352" name="exibble %&gt;% gt() %&gt;% tab_header(md(&quot;**gt** is cool&quot;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</a:t>
            </a:r>
          </a:p>
        </p:txBody>
      </p:sp>
      <p:sp>
        <p:nvSpPr>
          <p:cNvPr id="1353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54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55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356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57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358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59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501962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364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36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36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369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36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36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6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36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370" name="tab_header.png" descr="tab_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71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Line"/>
          <p:cNvSpPr/>
          <p:nvPr/>
        </p:nvSpPr>
        <p:spPr>
          <a:xfrm>
            <a:off x="5048413" y="4246230"/>
            <a:ext cx="2884142" cy="1"/>
          </a:xfrm>
          <a:prstGeom prst="line">
            <a:avLst/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72" name="Rounded Rectangle"/>
          <p:cNvSpPr/>
          <p:nvPr/>
        </p:nvSpPr>
        <p:spPr>
          <a:xfrm>
            <a:off x="6997158" y="7131605"/>
            <a:ext cx="10389684" cy="749856"/>
          </a:xfrm>
          <a:prstGeom prst="roundRect">
            <a:avLst>
              <a:gd name="adj" fmla="val 11948"/>
            </a:avLst>
          </a:prstGeom>
          <a:ln w="38100">
            <a:solidFill>
              <a:srgbClr val="CB297B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373" name="exibble_gt.png" descr="exibble_g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3282" y="7141059"/>
            <a:ext cx="13122661" cy="505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75" name="The First Function You Need to Know"/>
          <p:cNvSpPr txBox="1"/>
          <p:nvPr/>
        </p:nvSpPr>
        <p:spPr>
          <a:xfrm>
            <a:off x="6904989" y="-1225206"/>
            <a:ext cx="105740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First Function You Need to Know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Work with Table Components, Add Style</a:t>
            </a:r>
          </a:p>
        </p:txBody>
      </p:sp>
      <p:sp>
        <p:nvSpPr>
          <p:cNvPr id="1378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or Modify Parts</a:t>
            </a:r>
          </a:p>
        </p:txBody>
      </p:sp>
      <p:sp>
        <p:nvSpPr>
          <p:cNvPr id="1379" name="exibble %&gt;% gt() %&gt;% tab_header(md(&quot;**gt** is cool&quot;)) %&gt;% tab_source_note(&quot;From gt.&quot;)"/>
          <p:cNvSpPr txBox="1"/>
          <p:nvPr/>
        </p:nvSpPr>
        <p:spPr>
          <a:xfrm>
            <a:off x="4875101" y="5399896"/>
            <a:ext cx="15402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 %&gt;% tab_source_note(</a:t>
            </a:r>
            <a:r>
              <a:rPr>
                <a:solidFill>
                  <a:schemeClr val="accent2"/>
                </a:solidFill>
              </a:rPr>
              <a:t>"From gt."</a:t>
            </a:r>
            <a:r>
              <a:t>)</a:t>
            </a:r>
          </a:p>
        </p:txBody>
      </p:sp>
      <p:sp>
        <p:nvSpPr>
          <p:cNvPr id="1380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81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82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383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84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385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86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-19136136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391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38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39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8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38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396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39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39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39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39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397" name="tab_header.png" descr="tab_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5635" y="7152926"/>
            <a:ext cx="14097658" cy="50378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8" name="Line"/>
          <p:cNvSpPr/>
          <p:nvPr/>
        </p:nvSpPr>
        <p:spPr>
          <a:xfrm>
            <a:off x="5011404" y="4246230"/>
            <a:ext cx="4179698" cy="1"/>
          </a:xfrm>
          <a:prstGeom prst="line">
            <a:avLst/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399" name="tab_source_note.png" descr="tab_source_no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75" y="7153026"/>
            <a:ext cx="13052850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400" name="Rounded Rectangle"/>
          <p:cNvSpPr/>
          <p:nvPr/>
        </p:nvSpPr>
        <p:spPr>
          <a:xfrm>
            <a:off x="7250755" y="11628786"/>
            <a:ext cx="9882490" cy="502886"/>
          </a:xfrm>
          <a:prstGeom prst="roundRect">
            <a:avLst>
              <a:gd name="adj" fmla="val 17815"/>
            </a:avLst>
          </a:prstGeom>
          <a:ln w="38100">
            <a:solidFill>
              <a:srgbClr val="56C1FF">
                <a:alpha val="74549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01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02" name="The Formatting Functions"/>
          <p:cNvSpPr txBox="1"/>
          <p:nvPr/>
        </p:nvSpPr>
        <p:spPr>
          <a:xfrm>
            <a:off x="8529002" y="-1083937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Work with Table Components, Add Style"/>
          <p:cNvSpPr txBox="1"/>
          <p:nvPr/>
        </p:nvSpPr>
        <p:spPr>
          <a:xfrm>
            <a:off x="6459220" y="77469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Work with Table Components, Add Style</a:t>
            </a:r>
          </a:p>
        </p:txBody>
      </p:sp>
      <p:sp>
        <p:nvSpPr>
          <p:cNvPr id="1405" name="Create or Modify Part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Create or Modify Parts</a:t>
            </a:r>
          </a:p>
        </p:txBody>
      </p:sp>
      <p:sp>
        <p:nvSpPr>
          <p:cNvPr id="1406" name="exibble %&gt;% gt() %&gt;% tab_header(md(&quot;**gt** is cool&quot;)) %&gt;%…"/>
          <p:cNvSpPr txBox="1"/>
          <p:nvPr/>
        </p:nvSpPr>
        <p:spPr>
          <a:xfrm>
            <a:off x="4875101" y="5185806"/>
            <a:ext cx="1540209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tab_header(md(</a:t>
            </a:r>
            <a:r>
              <a:rPr>
                <a:solidFill>
                  <a:schemeClr val="accent2"/>
                </a:solidFill>
              </a:rPr>
              <a:t>"**gt** is cool"</a:t>
            </a:r>
            <a:r>
              <a:t>)) %&gt;%</a:t>
            </a:r>
          </a:p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  tab_options(table.width = pct(100))</a:t>
            </a:r>
          </a:p>
        </p:txBody>
      </p:sp>
      <p:sp>
        <p:nvSpPr>
          <p:cNvPr id="1407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08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09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410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11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412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13" name="tab_header()  tab_spanner()  tab_spanner_delim()  tab_row_group()  tab_stubhead()  tab_footnote()  tab_source_note()  tab_style()  tab_options()"/>
          <p:cNvSpPr txBox="1"/>
          <p:nvPr/>
        </p:nvSpPr>
        <p:spPr>
          <a:xfrm>
            <a:off x="-2693669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tab_header()  tab_spanner()  tab_spanner_delim()  tab_row_group()  tab_stubhead()  tab_footnote()  tab_source_note()  tab_style()  tab_options()</a:t>
            </a:r>
          </a:p>
        </p:txBody>
      </p:sp>
      <p:grpSp>
        <p:nvGrpSpPr>
          <p:cNvPr id="1418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1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1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1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1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423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1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2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2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2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1424" name="Line"/>
          <p:cNvSpPr/>
          <p:nvPr/>
        </p:nvSpPr>
        <p:spPr>
          <a:xfrm>
            <a:off x="5011404" y="4246230"/>
            <a:ext cx="3165433" cy="1"/>
          </a:xfrm>
          <a:prstGeom prst="line">
            <a:avLst/>
          </a:prstGeom>
          <a:ln w="38100">
            <a:solidFill>
              <a:srgbClr val="2E2E2E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25" name="Rectangle"/>
          <p:cNvSpPr/>
          <p:nvPr/>
        </p:nvSpPr>
        <p:spPr>
          <a:xfrm>
            <a:off x="8524278" y="2350796"/>
            <a:ext cx="442867" cy="584201"/>
          </a:xfrm>
          <a:prstGeom prst="rect">
            <a:avLst/>
          </a:prstGeom>
          <a:solidFill>
            <a:srgbClr val="BB39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26" name="The Formatting Functions"/>
          <p:cNvSpPr txBox="1"/>
          <p:nvPr/>
        </p:nvSpPr>
        <p:spPr>
          <a:xfrm>
            <a:off x="8529002" y="-1083937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pic>
        <p:nvPicPr>
          <p:cNvPr id="1427" name="tab_options.png" descr="tab_op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7153026"/>
            <a:ext cx="14566900" cy="458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8" name="tab_source_note.png" descr="tab_source_no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61062" y="7153026"/>
            <a:ext cx="13052850" cy="5050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31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432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433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4945445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34" name="exibble %&gt;% gt() %&gt;% fmt_number(num, decimals = 2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 %&gt;% gt() %&gt;% fmt_number(num, decimals = 2)</a:t>
            </a:r>
          </a:p>
        </p:txBody>
      </p:sp>
      <p:sp>
        <p:nvSpPr>
          <p:cNvPr id="1435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36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37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438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39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440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445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41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44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42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43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450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46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49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47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48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451" name="fmt_number.png" descr="fmt_numb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777" y="7152926"/>
            <a:ext cx="13140446" cy="50658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Rounded Rectangle"/>
          <p:cNvSpPr/>
          <p:nvPr/>
        </p:nvSpPr>
        <p:spPr>
          <a:xfrm>
            <a:off x="6392978" y="7004259"/>
            <a:ext cx="1843508" cy="5297276"/>
          </a:xfrm>
          <a:prstGeom prst="roundRect">
            <a:avLst>
              <a:gd name="adj" fmla="val 4860"/>
            </a:avLst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53" name="Line"/>
          <p:cNvSpPr/>
          <p:nvPr/>
        </p:nvSpPr>
        <p:spPr>
          <a:xfrm>
            <a:off x="4959427" y="4246230"/>
            <a:ext cx="2913976" cy="1"/>
          </a:xfrm>
          <a:prstGeom prst="line">
            <a:avLst/>
          </a:prstGeom>
          <a:ln w="38100">
            <a:solidFill>
              <a:srgbClr val="D5DA3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454" name="tab_source_note.png" descr="tab_source_no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58908" y="7153026"/>
            <a:ext cx="13052851" cy="5050665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56" name="Work with Table Components, Add Style"/>
          <p:cNvSpPr txBox="1"/>
          <p:nvPr/>
        </p:nvSpPr>
        <p:spPr>
          <a:xfrm>
            <a:off x="6459220" y="-1188349"/>
            <a:ext cx="1146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Work with Table Components, Add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8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99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301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table data</a:t>
            </a:r>
          </a:p>
        </p:txBody>
      </p:sp>
      <p:sp>
        <p:nvSpPr>
          <p:cNvPr id="302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03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04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05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Put your data in a form that’s reasonably close to the expected form of the display table.</a:t>
            </a:r>
          </a:p>
        </p:txBody>
      </p:sp>
      <p:sp>
        <p:nvSpPr>
          <p:cNvPr id="306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07" name="Rectangle"/>
          <p:cNvSpPr/>
          <p:nvPr/>
        </p:nvSpPr>
        <p:spPr>
          <a:xfrm>
            <a:off x="8735473" y="7684946"/>
            <a:ext cx="6299061" cy="5416401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8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①</a:t>
            </a:r>
          </a:p>
        </p:txBody>
      </p:sp>
      <p:sp>
        <p:nvSpPr>
          <p:cNvPr id="309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②</a:t>
            </a:r>
          </a:p>
        </p:txBody>
      </p:sp>
      <p:sp>
        <p:nvSpPr>
          <p:cNvPr id="310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③</a:t>
            </a:r>
          </a:p>
        </p:txBody>
      </p:sp>
      <p:sp>
        <p:nvSpPr>
          <p:cNvPr id="311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12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13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14" name="Add table components, group rows together, add spanner labels, footnotes, format cells, add styles…"/>
          <p:cNvSpPr txBox="1"/>
          <p:nvPr/>
        </p:nvSpPr>
        <p:spPr>
          <a:xfrm>
            <a:off x="8835020" y="14230198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Add table components, group rows together, add spanner labels, footnotes, format cells, add styles…</a:t>
            </a:r>
          </a:p>
        </p:txBody>
      </p:sp>
      <p:sp>
        <p:nvSpPr>
          <p:cNvPr id="315" name="Use gt’s functions to build. Preview in RStudio."/>
          <p:cNvSpPr txBox="1"/>
          <p:nvPr/>
        </p:nvSpPr>
        <p:spPr>
          <a:xfrm>
            <a:off x="8835020" y="17743858"/>
            <a:ext cx="6099967" cy="1295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pic>
        <p:nvPicPr>
          <p:cNvPr id="316" name="gt_hex_logo.png" descr="gt_hex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2026" y="1775587"/>
            <a:ext cx="6891736" cy="794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59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460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461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6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6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6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46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6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46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47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6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7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6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7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47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47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47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7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7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478" name="fmt_number.png" descr="fmt_numb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29773" y="7152926"/>
            <a:ext cx="13140447" cy="5065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9" name="fmt_scientific.png" descr="fmt_scientif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40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0" name="Rounded Rectangle"/>
          <p:cNvSpPr/>
          <p:nvPr/>
        </p:nvSpPr>
        <p:spPr>
          <a:xfrm>
            <a:off x="6602379" y="7004259"/>
            <a:ext cx="1568126" cy="5297276"/>
          </a:xfrm>
          <a:prstGeom prst="roundRect">
            <a:avLst>
              <a:gd name="adj" fmla="val 5713"/>
            </a:avLst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1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2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3" name="Line"/>
          <p:cNvSpPr/>
          <p:nvPr/>
        </p:nvSpPr>
        <p:spPr>
          <a:xfrm>
            <a:off x="5050056" y="42472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4" name=")"/>
          <p:cNvSpPr txBox="1"/>
          <p:nvPr/>
        </p:nvSpPr>
        <p:spPr>
          <a:xfrm>
            <a:off x="11800864" y="4991099"/>
            <a:ext cx="4428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endParaRPr/>
          </a:p>
          <a:p>
            <a:pPr defTabSz="457200">
              <a:defRPr sz="24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  <p:sp>
        <p:nvSpPr>
          <p:cNvPr id="1485" name="exibble %&gt;% gt() %&gt;% fmt_scientific(num"/>
          <p:cNvSpPr txBox="1"/>
          <p:nvPr/>
        </p:nvSpPr>
        <p:spPr>
          <a:xfrm>
            <a:off x="4876800" y="5397499"/>
            <a:ext cx="71105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 %&gt;% gt() %&gt;% fmt_scientific(num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8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48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49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1601387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491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92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93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494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95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496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501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49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0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49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49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506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0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0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0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50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1507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08" name="Line"/>
          <p:cNvSpPr/>
          <p:nvPr/>
        </p:nvSpPr>
        <p:spPr>
          <a:xfrm>
            <a:off x="5050056" y="4246230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09" name="Line"/>
          <p:cNvSpPr/>
          <p:nvPr/>
        </p:nvSpPr>
        <p:spPr>
          <a:xfrm>
            <a:off x="5050056" y="4323427"/>
            <a:ext cx="3878078" cy="1"/>
          </a:xfrm>
          <a:prstGeom prst="line">
            <a:avLst/>
          </a:prstGeom>
          <a:ln w="38100">
            <a:solidFill>
              <a:srgbClr val="FF930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10" name=", rows = num &gt;= 10^3"/>
          <p:cNvSpPr txBox="1"/>
          <p:nvPr/>
        </p:nvSpPr>
        <p:spPr>
          <a:xfrm>
            <a:off x="11794965" y="5397499"/>
            <a:ext cx="512238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, rows = num &gt;= 10^3</a:t>
            </a:r>
          </a:p>
        </p:txBody>
      </p:sp>
      <p:sp>
        <p:nvSpPr>
          <p:cNvPr id="1511" name="exibble %&gt;% gt() %&gt;% fmt_scientific(num"/>
          <p:cNvSpPr txBox="1"/>
          <p:nvPr/>
        </p:nvSpPr>
        <p:spPr>
          <a:xfrm>
            <a:off x="4876800" y="5397499"/>
            <a:ext cx="916703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 %&gt;% gt() %&gt;% fmt_scientific(num</a:t>
            </a:r>
          </a:p>
        </p:txBody>
      </p:sp>
      <p:pic>
        <p:nvPicPr>
          <p:cNvPr id="1512" name="fmt_scientific.png" descr="fmt_scientif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86082" y="7152926"/>
            <a:ext cx="12894720" cy="5121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3" name="fmt_scientific_2.png" descr="fmt_scientific_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5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514" name="Rounded Rectangle"/>
          <p:cNvSpPr/>
          <p:nvPr/>
        </p:nvSpPr>
        <p:spPr>
          <a:xfrm>
            <a:off x="6677918" y="9814457"/>
            <a:ext cx="1417048" cy="2378774"/>
          </a:xfrm>
          <a:prstGeom prst="roundRect">
            <a:avLst>
              <a:gd name="adj" fmla="val 6322"/>
            </a:avLst>
          </a:prstGeom>
          <a:ln w="63500">
            <a:solidFill>
              <a:srgbClr val="F09C20">
                <a:alpha val="749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15" name=")"/>
          <p:cNvSpPr txBox="1"/>
          <p:nvPr/>
        </p:nvSpPr>
        <p:spPr>
          <a:xfrm>
            <a:off x="15358538" y="4991099"/>
            <a:ext cx="44286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endParaRPr/>
          </a:p>
          <a:p>
            <a:pPr defTabSz="457200">
              <a:defRPr sz="24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1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51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52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6449378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21" name="exibble %&gt;% gt() %&gt;% fmt_currency(currency, currency = &quot;EUR&quot;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fmt_currency(currency, currency = </a:t>
            </a:r>
            <a:r>
              <a:rPr>
                <a:solidFill>
                  <a:schemeClr val="accent2"/>
                </a:solidFill>
              </a:rPr>
              <a:t>"EUR"</a:t>
            </a:r>
            <a:r>
              <a:t>)</a:t>
            </a:r>
          </a:p>
        </p:txBody>
      </p:sp>
      <p:sp>
        <p:nvSpPr>
          <p:cNvPr id="152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2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2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52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2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52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53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2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3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2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53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53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3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3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3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53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538" name="fmt_currency.png" descr="fmt_curr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54" y="7152926"/>
            <a:ext cx="13151092" cy="5048670"/>
          </a:xfrm>
          <a:prstGeom prst="rect">
            <a:avLst/>
          </a:prstGeom>
          <a:ln w="12700">
            <a:miter lim="400000"/>
          </a:ln>
        </p:spPr>
      </p:pic>
      <p:sp>
        <p:nvSpPr>
          <p:cNvPr id="1539" name="Rounded Rectangle"/>
          <p:cNvSpPr/>
          <p:nvPr/>
        </p:nvSpPr>
        <p:spPr>
          <a:xfrm>
            <a:off x="14678488" y="7004259"/>
            <a:ext cx="1493017" cy="5297276"/>
          </a:xfrm>
          <a:prstGeom prst="roundRect">
            <a:avLst>
              <a:gd name="adj" fmla="val 6001"/>
            </a:avLst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40" name="Line"/>
          <p:cNvSpPr/>
          <p:nvPr/>
        </p:nvSpPr>
        <p:spPr>
          <a:xfrm>
            <a:off x="5025947" y="4246230"/>
            <a:ext cx="3388040" cy="1"/>
          </a:xfrm>
          <a:prstGeom prst="line">
            <a:avLst/>
          </a:prstGeom>
          <a:ln w="38100">
            <a:solidFill>
              <a:srgbClr val="1DB100">
                <a:alpha val="7450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41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542" name="fmt_scientific_2.png" descr="fmt_scientific_2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-11867338" y="7110155"/>
            <a:ext cx="11491344" cy="5117480"/>
          </a:xfrm>
          <a:prstGeom prst="rect">
            <a:avLst/>
          </a:prstGeom>
          <a:ln w="12700">
            <a:miter lim="400000"/>
          </a:ln>
        </p:spPr>
      </p:pic>
      <p:sp>
        <p:nvSpPr>
          <p:cNvPr id="1547" name="Connection Line"/>
          <p:cNvSpPr/>
          <p:nvPr/>
        </p:nvSpPr>
        <p:spPr>
          <a:xfrm>
            <a:off x="15125619" y="5036385"/>
            <a:ext cx="811976" cy="39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1546" name="Group"/>
          <p:cNvGrpSpPr/>
          <p:nvPr/>
        </p:nvGrpSpPr>
        <p:grpSpPr>
          <a:xfrm>
            <a:off x="16006719" y="4760409"/>
            <a:ext cx="3889284" cy="520701"/>
            <a:chOff x="0" y="0"/>
            <a:chExt cx="3889283" cy="520700"/>
          </a:xfrm>
        </p:grpSpPr>
        <p:sp>
          <p:nvSpPr>
            <p:cNvPr id="1544" name="info_currencies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500" b="0" cap="none" spc="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info_currencies()</a:t>
              </a:r>
            </a:p>
          </p:txBody>
        </p:sp>
        <p:sp>
          <p:nvSpPr>
            <p:cNvPr id="1545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600" b="0" cap="none" spc="156">
                  <a:solidFill>
                    <a:srgbClr val="2E2D2E"/>
                  </a:solidFill>
                </a:defRPr>
              </a:lvl1pPr>
            </a:lstStyle>
            <a:p>
              <a:r>
                <a:t>try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50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551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552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1034255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53" name="exibble %&gt;% gt() %&gt;% fmt_date(date, date_style = 2)"/>
          <p:cNvSpPr txBox="1"/>
          <p:nvPr/>
        </p:nvSpPr>
        <p:spPr>
          <a:xfrm>
            <a:off x="4876800" y="5397499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fmt_date(date, date_style = </a:t>
            </a:r>
            <a:r>
              <a:rPr>
                <a:solidFill>
                  <a:schemeClr val="accent1"/>
                </a:solidFill>
              </a:rPr>
              <a:t>2</a:t>
            </a:r>
            <a:r>
              <a:t>)</a:t>
            </a:r>
          </a:p>
        </p:txBody>
      </p:sp>
      <p:sp>
        <p:nvSpPr>
          <p:cNvPr id="1554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55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56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557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58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559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564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60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63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61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562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569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565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568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66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567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570" name="fmt_currency.png" descr="fmt_curr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84878" y="7152926"/>
            <a:ext cx="13151093" cy="5048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1" name="fmt_date.png" descr="fmt_d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608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sp>
        <p:nvSpPr>
          <p:cNvPr id="1572" name="Rounded Rectangle"/>
          <p:cNvSpPr/>
          <p:nvPr/>
        </p:nvSpPr>
        <p:spPr>
          <a:xfrm>
            <a:off x="9295387" y="7004259"/>
            <a:ext cx="3182922" cy="5297276"/>
          </a:xfrm>
          <a:prstGeom prst="roundRect">
            <a:avLst>
              <a:gd name="adj" fmla="val 2815"/>
            </a:avLst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3" name="Line"/>
          <p:cNvSpPr/>
          <p:nvPr/>
        </p:nvSpPr>
        <p:spPr>
          <a:xfrm>
            <a:off x="5007793" y="4246230"/>
            <a:ext cx="2442674" cy="1"/>
          </a:xfrm>
          <a:prstGeom prst="line">
            <a:avLst/>
          </a:prstGeom>
          <a:ln w="38100">
            <a:solidFill>
              <a:srgbClr val="4E76D0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4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5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6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7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8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79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80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85" name="Connection Line"/>
          <p:cNvSpPr/>
          <p:nvPr/>
        </p:nvSpPr>
        <p:spPr>
          <a:xfrm>
            <a:off x="13686643" y="5036385"/>
            <a:ext cx="811976" cy="39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65" extrusionOk="0">
                <a:moveTo>
                  <a:pt x="0" y="20865"/>
                </a:moveTo>
                <a:cubicBezTo>
                  <a:pt x="1622" y="6200"/>
                  <a:pt x="8822" y="-735"/>
                  <a:pt x="21600" y="61"/>
                </a:cubicBezTo>
              </a:path>
            </a:pathLst>
          </a:custGeom>
          <a:ln w="25400">
            <a:solidFill>
              <a:srgbClr val="53585F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1584" name="Group"/>
          <p:cNvGrpSpPr/>
          <p:nvPr/>
        </p:nvGrpSpPr>
        <p:grpSpPr>
          <a:xfrm>
            <a:off x="14567743" y="4760409"/>
            <a:ext cx="3889284" cy="520701"/>
            <a:chOff x="0" y="0"/>
            <a:chExt cx="3889283" cy="520700"/>
          </a:xfrm>
        </p:grpSpPr>
        <p:sp>
          <p:nvSpPr>
            <p:cNvPr id="1582" name="info_date_style()"/>
            <p:cNvSpPr txBox="1"/>
            <p:nvPr/>
          </p:nvSpPr>
          <p:spPr>
            <a:xfrm>
              <a:off x="536483" y="0"/>
              <a:ext cx="33528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500" b="0" cap="none" spc="0">
                  <a:solidFill>
                    <a:srgbClr val="2E2D2E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info_date_style()</a:t>
              </a:r>
            </a:p>
          </p:txBody>
        </p:sp>
        <p:sp>
          <p:nvSpPr>
            <p:cNvPr id="1583" name="try"/>
            <p:cNvSpPr txBox="1"/>
            <p:nvPr/>
          </p:nvSpPr>
          <p:spPr>
            <a:xfrm>
              <a:off x="0" y="11785"/>
              <a:ext cx="540536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b">
              <a:normAutofit/>
            </a:bodyPr>
            <a:lstStyle>
              <a:lvl1pPr defTabSz="457200">
                <a:defRPr sz="2600" b="0" cap="none" spc="156">
                  <a:solidFill>
                    <a:srgbClr val="2E2D2E"/>
                  </a:solidFill>
                </a:defRPr>
              </a:lvl1pPr>
            </a:lstStyle>
            <a:p>
              <a:r>
                <a:t>try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88" name="The Formatting Functions"/>
          <p:cNvSpPr txBox="1"/>
          <p:nvPr/>
        </p:nvSpPr>
        <p:spPr>
          <a:xfrm>
            <a:off x="8529002" y="774699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  <p:sp>
        <p:nvSpPr>
          <p:cNvPr id="1589" name="Format Data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Format Data</a:t>
            </a:r>
          </a:p>
        </p:txBody>
      </p:sp>
      <p:sp>
        <p:nvSpPr>
          <p:cNvPr id="1590" name="fmt_number()  fmt_scientific()  fmt_percent()  fmt_currency()  fmt_date()  fmt_time()  fmt_datetime()  fmt_markdown()  fmt_passthrough()  fmt_missing()  fmt()  text_transform()  data_color()"/>
          <p:cNvSpPr txBox="1"/>
          <p:nvPr/>
        </p:nvSpPr>
        <p:spPr>
          <a:xfrm>
            <a:off x="-28679065" y="3595196"/>
            <a:ext cx="5310168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fmt_number()  fmt_scientific()  fmt_percent()  fmt_currency()  fmt_date()  fmt_time()  fmt_datetime()  fmt_markdown()  fmt_passthrough()  fmt_missing()  fmt()  text_transform()  data_color()</a:t>
            </a:r>
          </a:p>
        </p:txBody>
      </p:sp>
      <p:sp>
        <p:nvSpPr>
          <p:cNvPr id="1591" name="exibble %&gt;% gt() %&gt;% fmt_missing(columns = everything(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exibble %&gt;% gt() %&gt;% fmt_missing(columns = everything())</a:t>
            </a:r>
          </a:p>
        </p:txBody>
      </p:sp>
      <p:sp>
        <p:nvSpPr>
          <p:cNvPr id="159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9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9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59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59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59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60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59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0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59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0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60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0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0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0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0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608" name="fmt_date.png" descr="fmt_d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386" y="7142046"/>
            <a:ext cx="13208784" cy="510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9" name="fmt_missing.png" descr="fmt_miss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615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610" name="Rounded Rectangle"/>
          <p:cNvSpPr/>
          <p:nvPr/>
        </p:nvSpPr>
        <p:spPr>
          <a:xfrm>
            <a:off x="6657633" y="10531409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1" name="Rounded Rectangle"/>
          <p:cNvSpPr/>
          <p:nvPr/>
        </p:nvSpPr>
        <p:spPr>
          <a:xfrm>
            <a:off x="11643142" y="10531409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2" name="Rounded Rectangle"/>
          <p:cNvSpPr/>
          <p:nvPr/>
        </p:nvSpPr>
        <p:spPr>
          <a:xfrm>
            <a:off x="10173194" y="11077946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3" name="Rounded Rectangle"/>
          <p:cNvSpPr/>
          <p:nvPr/>
        </p:nvSpPr>
        <p:spPr>
          <a:xfrm>
            <a:off x="14753271" y="11077946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4" name="Rounded Rectangle"/>
          <p:cNvSpPr/>
          <p:nvPr/>
        </p:nvSpPr>
        <p:spPr>
          <a:xfrm>
            <a:off x="12471317" y="11597416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5" name="Rounded Rectangle"/>
          <p:cNvSpPr/>
          <p:nvPr/>
        </p:nvSpPr>
        <p:spPr>
          <a:xfrm>
            <a:off x="8070311" y="9995269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6" name="Line"/>
          <p:cNvSpPr/>
          <p:nvPr/>
        </p:nvSpPr>
        <p:spPr>
          <a:xfrm>
            <a:off x="4980563" y="4246230"/>
            <a:ext cx="3163042" cy="1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7" name="Rectangle"/>
          <p:cNvSpPr/>
          <p:nvPr/>
        </p:nvSpPr>
        <p:spPr>
          <a:xfrm>
            <a:off x="9910678" y="2350796"/>
            <a:ext cx="442867" cy="584201"/>
          </a:xfrm>
          <a:prstGeom prst="rect">
            <a:avLst/>
          </a:prstGeom>
          <a:solidFill>
            <a:srgbClr val="F7CB9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8" name="Rounded Rectangle"/>
          <p:cNvSpPr/>
          <p:nvPr/>
        </p:nvSpPr>
        <p:spPr>
          <a:xfrm>
            <a:off x="-2451140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19" name="How to Do Modifications on Entire Columns"/>
          <p:cNvSpPr txBox="1"/>
          <p:nvPr/>
        </p:nvSpPr>
        <p:spPr>
          <a:xfrm>
            <a:off x="6000432" y="-1051725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How to Do Modifications on Entire Columns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22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How to Do Modifications on Entire Columns</a:t>
            </a:r>
          </a:p>
        </p:txBody>
      </p:sp>
      <p:sp>
        <p:nvSpPr>
          <p:cNvPr id="1623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Modify Columns</a:t>
            </a:r>
          </a:p>
        </p:txBody>
      </p:sp>
      <p:sp>
        <p:nvSpPr>
          <p:cNvPr id="1624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4915191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25" name="exibble %&gt;% gt() %&gt;% cols_align(c(char, fctr), align = &quot;right&quot;)"/>
          <p:cNvSpPr txBox="1"/>
          <p:nvPr/>
        </p:nvSpPr>
        <p:spPr>
          <a:xfrm>
            <a:off x="4876800" y="5397499"/>
            <a:ext cx="1489185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cols_align(c(char, fctr), align = </a:t>
            </a:r>
            <a:r>
              <a:rPr>
                <a:solidFill>
                  <a:schemeClr val="accent2"/>
                </a:solidFill>
              </a:rPr>
              <a:t>"right"</a:t>
            </a:r>
            <a:r>
              <a:t>)</a:t>
            </a:r>
          </a:p>
        </p:txBody>
      </p:sp>
      <p:sp>
        <p:nvSpPr>
          <p:cNvPr id="1626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27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28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629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30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631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636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3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3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3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3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641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37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40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38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39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1642" name="Line"/>
          <p:cNvSpPr/>
          <p:nvPr/>
        </p:nvSpPr>
        <p:spPr>
          <a:xfrm>
            <a:off x="4959427" y="4246230"/>
            <a:ext cx="2896226" cy="1"/>
          </a:xfrm>
          <a:prstGeom prst="line">
            <a:avLst/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643" name="cols_align.png" descr="cols_al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329" y="7160393"/>
            <a:ext cx="13123342" cy="5083955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Rounded Rectangle"/>
          <p:cNvSpPr/>
          <p:nvPr/>
        </p:nvSpPr>
        <p:spPr>
          <a:xfrm>
            <a:off x="8069378" y="7004259"/>
            <a:ext cx="2126033" cy="5297276"/>
          </a:xfrm>
          <a:prstGeom prst="roundRect">
            <a:avLst>
              <a:gd name="adj" fmla="val 4214"/>
            </a:avLst>
          </a:prstGeom>
          <a:ln w="38100">
            <a:solidFill>
              <a:srgbClr val="0F42F3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 flipV="1">
            <a:off x="9285721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46" name="Line"/>
          <p:cNvSpPr/>
          <p:nvPr/>
        </p:nvSpPr>
        <p:spPr>
          <a:xfrm flipV="1">
            <a:off x="10096155" y="6932821"/>
            <a:ext cx="1" cy="5447705"/>
          </a:xfrm>
          <a:prstGeom prst="line">
            <a:avLst/>
          </a:prstGeom>
          <a:ln w="25400">
            <a:solidFill>
              <a:schemeClr val="accent5">
                <a:hueOff val="-444211"/>
                <a:satOff val="-14915"/>
                <a:lumOff val="22857"/>
                <a:alpha val="403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647" name="fmt_missing.png" descr="fmt_miss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86827" y="7134303"/>
            <a:ext cx="13180770" cy="50908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8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49" name="Rounded Rectangle"/>
          <p:cNvSpPr/>
          <p:nvPr/>
        </p:nvSpPr>
        <p:spPr>
          <a:xfrm>
            <a:off x="6657633" y="15242632"/>
            <a:ext cx="1432877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0" name="Rounded Rectangle"/>
          <p:cNvSpPr/>
          <p:nvPr/>
        </p:nvSpPr>
        <p:spPr>
          <a:xfrm>
            <a:off x="11643142" y="15242632"/>
            <a:ext cx="719780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1" name="Rounded Rectangle"/>
          <p:cNvSpPr/>
          <p:nvPr/>
        </p:nvSpPr>
        <p:spPr>
          <a:xfrm>
            <a:off x="10173194" y="15789169"/>
            <a:ext cx="1499329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2" name="Rounded Rectangle"/>
          <p:cNvSpPr/>
          <p:nvPr/>
        </p:nvSpPr>
        <p:spPr>
          <a:xfrm>
            <a:off x="14753271" y="15789169"/>
            <a:ext cx="1448578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3" name="Rounded Rectangle"/>
          <p:cNvSpPr/>
          <p:nvPr/>
        </p:nvSpPr>
        <p:spPr>
          <a:xfrm>
            <a:off x="12471317" y="16308638"/>
            <a:ext cx="220872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4" name="Rounded Rectangle"/>
          <p:cNvSpPr/>
          <p:nvPr/>
        </p:nvSpPr>
        <p:spPr>
          <a:xfrm>
            <a:off x="8070311" y="14706493"/>
            <a:ext cx="1394814" cy="353449"/>
          </a:xfrm>
          <a:prstGeom prst="roundRect">
            <a:avLst>
              <a:gd name="adj" fmla="val 25347"/>
            </a:avLst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5" name="The Formatting Functions"/>
          <p:cNvSpPr txBox="1"/>
          <p:nvPr/>
        </p:nvSpPr>
        <p:spPr>
          <a:xfrm>
            <a:off x="8529002" y="-994905"/>
            <a:ext cx="73259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The Formatting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Rectangle"/>
          <p:cNvSpPr/>
          <p:nvPr/>
        </p:nvSpPr>
        <p:spPr>
          <a:xfrm>
            <a:off x="24690057" y="-1442418"/>
            <a:ext cx="34244292" cy="143413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58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How to Do Modifications on Entire Columns</a:t>
            </a:r>
          </a:p>
        </p:txBody>
      </p:sp>
      <p:sp>
        <p:nvSpPr>
          <p:cNvPr id="1659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Modify Columns</a:t>
            </a:r>
          </a:p>
        </p:txBody>
      </p:sp>
      <p:sp>
        <p:nvSpPr>
          <p:cNvPr id="1660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18767810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61" name="exibble %&gt;% gt() %&gt;% cols_hide(matches(&quot;date|time&quot;))"/>
          <p:cNvSpPr txBox="1"/>
          <p:nvPr/>
        </p:nvSpPr>
        <p:spPr>
          <a:xfrm>
            <a:off x="4876800" y="5402883"/>
            <a:ext cx="1438441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cols_hide(matches(</a:t>
            </a:r>
            <a:r>
              <a:rPr>
                <a:solidFill>
                  <a:schemeClr val="accent2"/>
                </a:solidFill>
              </a:rPr>
              <a:t>"date|time"</a:t>
            </a:r>
            <a:r>
              <a:t>))</a:t>
            </a:r>
          </a:p>
        </p:txBody>
      </p:sp>
      <p:sp>
        <p:nvSpPr>
          <p:cNvPr id="1662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63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64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665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66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667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672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68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71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69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70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677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73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76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74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75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1678" name="Line"/>
          <p:cNvSpPr/>
          <p:nvPr/>
        </p:nvSpPr>
        <p:spPr>
          <a:xfrm>
            <a:off x="4914042" y="4246230"/>
            <a:ext cx="2636826" cy="1"/>
          </a:xfrm>
          <a:prstGeom prst="line">
            <a:avLst/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679" name="cols_align.png" descr="cols_alig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7802" y="7160393"/>
            <a:ext cx="13123341" cy="5083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0" name="cols_hide.png" descr="cols_h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154" y="7140705"/>
            <a:ext cx="13069692" cy="5038549"/>
          </a:xfrm>
          <a:prstGeom prst="rect">
            <a:avLst/>
          </a:prstGeom>
          <a:ln w="12700">
            <a:miter lim="400000"/>
          </a:ln>
        </p:spPr>
      </p:pic>
      <p:sp>
        <p:nvSpPr>
          <p:cNvPr id="1681" name="Rounded Rectangle"/>
          <p:cNvSpPr/>
          <p:nvPr/>
        </p:nvSpPr>
        <p:spPr>
          <a:xfrm>
            <a:off x="12428749" y="7004259"/>
            <a:ext cx="22367" cy="5297276"/>
          </a:xfrm>
          <a:prstGeom prst="roundRect">
            <a:avLst>
              <a:gd name="adj" fmla="val 50000"/>
            </a:avLst>
          </a:prstGeom>
          <a:ln w="38100">
            <a:solidFill>
              <a:srgbClr val="7A511D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82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How to Do Modifications on Entire Columns"/>
          <p:cNvSpPr txBox="1"/>
          <p:nvPr/>
        </p:nvSpPr>
        <p:spPr>
          <a:xfrm>
            <a:off x="6000432" y="774699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How to Do Modifications on Entire Columns</a:t>
            </a:r>
          </a:p>
        </p:txBody>
      </p:sp>
      <p:sp>
        <p:nvSpPr>
          <p:cNvPr id="1685" name="Modify Columns"/>
          <p:cNvSpPr txBox="1"/>
          <p:nvPr/>
        </p:nvSpPr>
        <p:spPr>
          <a:xfrm>
            <a:off x="1654294" y="2255546"/>
            <a:ext cx="2107541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cap="none" spc="88">
                <a:solidFill>
                  <a:srgbClr val="53585F"/>
                </a:solidFill>
              </a:defRPr>
            </a:lvl1pPr>
          </a:lstStyle>
          <a:p>
            <a:r>
              <a:t>Modify Columns</a:t>
            </a:r>
          </a:p>
        </p:txBody>
      </p:sp>
      <p:sp>
        <p:nvSpPr>
          <p:cNvPr id="1686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31934492" y="3595196"/>
            <a:ext cx="531016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sp>
        <p:nvSpPr>
          <p:cNvPr id="1687" name="exibble %&gt;% gt() %&gt;% cols_merge(columns = c(char, fctr), pattern = &quot;{1} ({2})&quot;)"/>
          <p:cNvSpPr txBox="1"/>
          <p:nvPr/>
        </p:nvSpPr>
        <p:spPr>
          <a:xfrm>
            <a:off x="4876800" y="5397499"/>
            <a:ext cx="1488241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defTabSz="457200">
              <a:defRPr sz="2400" b="0" cap="none" spc="-48">
                <a:solidFill>
                  <a:srgbClr val="2E2D2E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exibble %&gt;% gt() %&gt;% cols_merge(columns = c(char, fctr), pattern = </a:t>
            </a:r>
            <a:r>
              <a:rPr>
                <a:solidFill>
                  <a:schemeClr val="accent2"/>
                </a:solidFill>
              </a:rPr>
              <a:t>"{1} ({2})"</a:t>
            </a:r>
            <a:r>
              <a:t>)</a:t>
            </a:r>
          </a:p>
        </p:txBody>
      </p:sp>
      <p:sp>
        <p:nvSpPr>
          <p:cNvPr id="1688" name="Line"/>
          <p:cNvSpPr/>
          <p:nvPr/>
        </p:nvSpPr>
        <p:spPr>
          <a:xfrm>
            <a:off x="4810224" y="3375474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89" name="Line"/>
          <p:cNvSpPr/>
          <p:nvPr/>
        </p:nvSpPr>
        <p:spPr>
          <a:xfrm>
            <a:off x="4810224" y="4605651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90" name="CODE"/>
          <p:cNvSpPr txBox="1"/>
          <p:nvPr/>
        </p:nvSpPr>
        <p:spPr>
          <a:xfrm>
            <a:off x="4843520" y="4648226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CODE</a:t>
            </a:r>
          </a:p>
        </p:txBody>
      </p:sp>
      <p:sp>
        <p:nvSpPr>
          <p:cNvPr id="1691" name="Line"/>
          <p:cNvSpPr/>
          <p:nvPr/>
        </p:nvSpPr>
        <p:spPr>
          <a:xfrm>
            <a:off x="4810224" y="6403578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92" name="TABLE"/>
          <p:cNvSpPr txBox="1"/>
          <p:nvPr/>
        </p:nvSpPr>
        <p:spPr>
          <a:xfrm>
            <a:off x="4843520" y="6462618"/>
            <a:ext cx="1476355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2500" cap="none" spc="50">
                <a:solidFill>
                  <a:srgbClr val="A6AAA9"/>
                </a:solidFill>
              </a:defRPr>
            </a:lvl1pPr>
          </a:lstStyle>
          <a:p>
            <a:r>
              <a:t>TABLE</a:t>
            </a:r>
          </a:p>
        </p:txBody>
      </p:sp>
      <p:sp>
        <p:nvSpPr>
          <p:cNvPr id="1693" name="Line"/>
          <p:cNvSpPr/>
          <p:nvPr/>
        </p:nvSpPr>
        <p:spPr>
          <a:xfrm>
            <a:off x="4810224" y="12654853"/>
            <a:ext cx="1476355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698" name="Group"/>
          <p:cNvGrpSpPr/>
          <p:nvPr/>
        </p:nvGrpSpPr>
        <p:grpSpPr>
          <a:xfrm>
            <a:off x="-189726" y="3488363"/>
            <a:ext cx="5122382" cy="915302"/>
            <a:chOff x="0" y="0"/>
            <a:chExt cx="5122380" cy="915301"/>
          </a:xfrm>
        </p:grpSpPr>
        <p:sp>
          <p:nvSpPr>
            <p:cNvPr id="1694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697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695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696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1703" name="Group"/>
          <p:cNvGrpSpPr/>
          <p:nvPr/>
        </p:nvGrpSpPr>
        <p:grpSpPr>
          <a:xfrm rot="10800000">
            <a:off x="19305850" y="3480446"/>
            <a:ext cx="5122382" cy="915302"/>
            <a:chOff x="0" y="0"/>
            <a:chExt cx="5122380" cy="915301"/>
          </a:xfrm>
        </p:grpSpPr>
        <p:sp>
          <p:nvSpPr>
            <p:cNvPr id="1699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702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700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701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1704" name="Line"/>
          <p:cNvSpPr/>
          <p:nvPr/>
        </p:nvSpPr>
        <p:spPr>
          <a:xfrm>
            <a:off x="4859581" y="4246230"/>
            <a:ext cx="2978822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705" name="cols_hide.png" descr="cols_h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18015" y="7140705"/>
            <a:ext cx="13069691" cy="5038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6" name="cols_merge.png" descr="cols_mer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16" y="7139360"/>
            <a:ext cx="13081168" cy="5037090"/>
          </a:xfrm>
          <a:prstGeom prst="rect">
            <a:avLst/>
          </a:prstGeom>
          <a:ln w="12700">
            <a:miter lim="400000"/>
          </a:ln>
        </p:spPr>
      </p:pic>
      <p:sp>
        <p:nvSpPr>
          <p:cNvPr id="1707" name="Rounded Rectangle"/>
          <p:cNvSpPr/>
          <p:nvPr/>
        </p:nvSpPr>
        <p:spPr>
          <a:xfrm>
            <a:off x="8056683" y="7004259"/>
            <a:ext cx="2127595" cy="5297276"/>
          </a:xfrm>
          <a:prstGeom prst="roundRect">
            <a:avLst>
              <a:gd name="adj" fmla="val 4211"/>
            </a:avLst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08" name="Line"/>
          <p:cNvSpPr/>
          <p:nvPr/>
        </p:nvSpPr>
        <p:spPr>
          <a:xfrm>
            <a:off x="4859581" y="4249246"/>
            <a:ext cx="2961704" cy="1"/>
          </a:xfrm>
          <a:prstGeom prst="line">
            <a:avLst/>
          </a:prstGeom>
          <a:ln w="38100">
            <a:solidFill>
              <a:schemeClr val="accent6">
                <a:satOff val="24555"/>
                <a:lumOff val="2223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09" name="Rectangle"/>
          <p:cNvSpPr/>
          <p:nvPr/>
        </p:nvSpPr>
        <p:spPr>
          <a:xfrm>
            <a:off x="9318922" y="2350796"/>
            <a:ext cx="442867" cy="584201"/>
          </a:xfrm>
          <a:prstGeom prst="rect">
            <a:avLst/>
          </a:prstGeom>
          <a:solidFill>
            <a:srgbClr val="A9D69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1737" name="Group"/>
          <p:cNvGrpSpPr/>
          <p:nvPr/>
        </p:nvGrpSpPr>
        <p:grpSpPr>
          <a:xfrm>
            <a:off x="-7700250" y="2347259"/>
            <a:ext cx="9498690" cy="10376938"/>
            <a:chOff x="0" y="26848"/>
            <a:chExt cx="9498688" cy="10376937"/>
          </a:xfrm>
        </p:grpSpPr>
        <p:grpSp>
          <p:nvGrpSpPr>
            <p:cNvPr id="1723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710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Create Table</a:t>
                </a:r>
              </a:p>
            </p:txBody>
          </p:sp>
          <p:sp>
            <p:nvSpPr>
              <p:cNvPr id="1711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Create or Modify Parts</a:t>
                </a:r>
              </a:p>
            </p:txBody>
          </p:sp>
          <p:sp>
            <p:nvSpPr>
              <p:cNvPr id="1712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Format Data</a:t>
                </a:r>
              </a:p>
            </p:txBody>
          </p:sp>
          <p:sp>
            <p:nvSpPr>
              <p:cNvPr id="1713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Modify Columns</a:t>
                </a:r>
              </a:p>
            </p:txBody>
          </p:sp>
          <p:sp>
            <p:nvSpPr>
              <p:cNvPr id="1714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Modify Rows</a:t>
                </a:r>
              </a:p>
            </p:txBody>
          </p:sp>
          <p:sp>
            <p:nvSpPr>
              <p:cNvPr id="1715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Add Rows</a:t>
                </a:r>
              </a:p>
            </p:txBody>
          </p:sp>
          <p:sp>
            <p:nvSpPr>
              <p:cNvPr id="1716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Helper Functions</a:t>
                </a:r>
              </a:p>
            </p:txBody>
          </p:sp>
          <p:sp>
            <p:nvSpPr>
              <p:cNvPr id="1717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Image Addition Functions</a:t>
                </a:r>
              </a:p>
            </p:txBody>
          </p:sp>
          <p:sp>
            <p:nvSpPr>
              <p:cNvPr id="1718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Table Option Functions</a:t>
                </a:r>
              </a:p>
            </p:txBody>
          </p:sp>
          <p:sp>
            <p:nvSpPr>
              <p:cNvPr id="1719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Information Functions</a:t>
                </a:r>
              </a:p>
            </p:txBody>
          </p:sp>
          <p:sp>
            <p:nvSpPr>
              <p:cNvPr id="1720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Datasets</a:t>
                </a:r>
              </a:p>
            </p:txBody>
          </p:sp>
          <p:sp>
            <p:nvSpPr>
              <p:cNvPr id="1721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Shiny Functions</a:t>
                </a:r>
              </a:p>
            </p:txBody>
          </p:sp>
          <p:sp>
            <p:nvSpPr>
              <p:cNvPr id="1722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cap="none" spc="72">
                    <a:solidFill>
                      <a:srgbClr val="53585F"/>
                    </a:solidFill>
                  </a:defRPr>
                </a:lvl1pPr>
              </a:lstStyle>
              <a:p>
                <a:r>
                  <a:t>Export Functions</a:t>
                </a:r>
              </a:p>
            </p:txBody>
          </p:sp>
        </p:grpSp>
        <p:sp>
          <p:nvSpPr>
            <p:cNvPr id="1724" name="Rectangle"/>
            <p:cNvSpPr/>
            <p:nvPr/>
          </p:nvSpPr>
          <p:spPr>
            <a:xfrm>
              <a:off x="0" y="26848"/>
              <a:ext cx="442866" cy="584201"/>
            </a:xfrm>
            <a:prstGeom prst="rect">
              <a:avLst/>
            </a:prstGeom>
            <a:solidFill>
              <a:srgbClr val="B8DFF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5" name="Rectangle"/>
            <p:cNvSpPr/>
            <p:nvPr/>
          </p:nvSpPr>
          <p:spPr>
            <a:xfrm>
              <a:off x="0" y="842909"/>
              <a:ext cx="442866" cy="584201"/>
            </a:xfrm>
            <a:prstGeom prst="rect">
              <a:avLst/>
            </a:prstGeom>
            <a:solidFill>
              <a:srgbClr val="BB397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6" name="Rectangle"/>
            <p:cNvSpPr/>
            <p:nvPr/>
          </p:nvSpPr>
          <p:spPr>
            <a:xfrm>
              <a:off x="0" y="1658970"/>
              <a:ext cx="442866" cy="584201"/>
            </a:xfrm>
            <a:prstGeom prst="rect">
              <a:avLst/>
            </a:prstGeom>
            <a:solidFill>
              <a:srgbClr val="F7CB9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7" name="Rectangle"/>
            <p:cNvSpPr/>
            <p:nvPr/>
          </p:nvSpPr>
          <p:spPr>
            <a:xfrm>
              <a:off x="0" y="2475032"/>
              <a:ext cx="442866" cy="584201"/>
            </a:xfrm>
            <a:prstGeom prst="rect">
              <a:avLst/>
            </a:prstGeom>
            <a:solidFill>
              <a:srgbClr val="A9D69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8" name="Rectangle"/>
            <p:cNvSpPr/>
            <p:nvPr/>
          </p:nvSpPr>
          <p:spPr>
            <a:xfrm>
              <a:off x="0" y="3291093"/>
              <a:ext cx="442866" cy="584201"/>
            </a:xfrm>
            <a:prstGeom prst="rect">
              <a:avLst/>
            </a:prstGeom>
            <a:solidFill>
              <a:srgbClr val="DD9BB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29" name="Rectangle"/>
            <p:cNvSpPr/>
            <p:nvPr/>
          </p:nvSpPr>
          <p:spPr>
            <a:xfrm>
              <a:off x="0" y="4107155"/>
              <a:ext cx="442866" cy="584201"/>
            </a:xfrm>
            <a:prstGeom prst="rect">
              <a:avLst/>
            </a:prstGeom>
            <a:solidFill>
              <a:srgbClr val="5D5D5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0" name="Rectangle"/>
            <p:cNvSpPr/>
            <p:nvPr/>
          </p:nvSpPr>
          <p:spPr>
            <a:xfrm>
              <a:off x="0" y="4923216"/>
              <a:ext cx="442866" cy="584201"/>
            </a:xfrm>
            <a:prstGeom prst="rect">
              <a:avLst/>
            </a:prstGeom>
            <a:solidFill>
              <a:srgbClr val="499F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1" name="Rectangle"/>
            <p:cNvSpPr/>
            <p:nvPr/>
          </p:nvSpPr>
          <p:spPr>
            <a:xfrm>
              <a:off x="0" y="5739278"/>
              <a:ext cx="442866" cy="584201"/>
            </a:xfrm>
            <a:prstGeom prst="rect">
              <a:avLst/>
            </a:prstGeom>
            <a:solidFill>
              <a:srgbClr val="EA884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2" name="Rectangle"/>
            <p:cNvSpPr/>
            <p:nvPr/>
          </p:nvSpPr>
          <p:spPr>
            <a:xfrm>
              <a:off x="0" y="6555339"/>
              <a:ext cx="442866" cy="584201"/>
            </a:xfrm>
            <a:prstGeom prst="rect">
              <a:avLst/>
            </a:prstGeom>
            <a:solidFill>
              <a:srgbClr val="A6211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3" name="Rectangle"/>
            <p:cNvSpPr/>
            <p:nvPr/>
          </p:nvSpPr>
          <p:spPr>
            <a:xfrm>
              <a:off x="0" y="7371401"/>
              <a:ext cx="442866" cy="584201"/>
            </a:xfrm>
            <a:prstGeom prst="rect">
              <a:avLst/>
            </a:prstGeom>
            <a:solidFill>
              <a:srgbClr val="DCDCD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4" name="Rectangle"/>
            <p:cNvSpPr/>
            <p:nvPr/>
          </p:nvSpPr>
          <p:spPr>
            <a:xfrm>
              <a:off x="0" y="8187462"/>
              <a:ext cx="442866" cy="584201"/>
            </a:xfrm>
            <a:prstGeom prst="rect">
              <a:avLst/>
            </a:prstGeom>
            <a:solidFill>
              <a:srgbClr val="3374B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0" y="9003524"/>
              <a:ext cx="442866" cy="584201"/>
            </a:xfrm>
            <a:prstGeom prst="rect">
              <a:avLst/>
            </a:prstGeom>
            <a:solidFill>
              <a:srgbClr val="F6D26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36" name="Rectangle"/>
            <p:cNvSpPr/>
            <p:nvPr/>
          </p:nvSpPr>
          <p:spPr>
            <a:xfrm>
              <a:off x="0" y="9819585"/>
              <a:ext cx="442866" cy="584201"/>
            </a:xfrm>
            <a:prstGeom prst="rect">
              <a:avLst/>
            </a:prstGeom>
            <a:solidFill>
              <a:srgbClr val="8EA5B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1738" name="More Functions"/>
          <p:cNvSpPr txBox="1"/>
          <p:nvPr/>
        </p:nvSpPr>
        <p:spPr>
          <a:xfrm>
            <a:off x="9952355" y="-978997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More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More Functions"/>
          <p:cNvSpPr txBox="1"/>
          <p:nvPr/>
        </p:nvSpPr>
        <p:spPr>
          <a:xfrm>
            <a:off x="9952355" y="774699"/>
            <a:ext cx="44792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More Functions</a:t>
            </a:r>
          </a:p>
        </p:txBody>
      </p:sp>
      <p:sp>
        <p:nvSpPr>
          <p:cNvPr id="1741" name="cols_align()  cols_width()  cols_label()  cols_move_to_start()  cols_move_to_end()  cols_move()  cols_hide()  cols_merge_range()  cols_merge_uncert()  cols_merge()"/>
          <p:cNvSpPr txBox="1"/>
          <p:nvPr/>
        </p:nvSpPr>
        <p:spPr>
          <a:xfrm>
            <a:off x="-54275305" y="3645996"/>
            <a:ext cx="531016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57200">
              <a:defRPr sz="3200" b="0" cap="none" spc="0">
                <a:solidFill>
                  <a:srgbClr val="2E2D2E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cols_align()  cols_width()  cols_label()  cols_move_to_start()  cols_move_to_end()  cols_move()  cols_hide()  cols_merge_range()  cols_merge_uncert()  cols_merge()</a:t>
            </a:r>
          </a:p>
        </p:txBody>
      </p:sp>
      <p:grpSp>
        <p:nvGrpSpPr>
          <p:cNvPr id="1746" name="Group"/>
          <p:cNvGrpSpPr/>
          <p:nvPr/>
        </p:nvGrpSpPr>
        <p:grpSpPr>
          <a:xfrm>
            <a:off x="-22363294" y="3488363"/>
            <a:ext cx="5122381" cy="915302"/>
            <a:chOff x="0" y="0"/>
            <a:chExt cx="5122380" cy="915301"/>
          </a:xfrm>
        </p:grpSpPr>
        <p:sp>
          <p:nvSpPr>
            <p:cNvPr id="1742" name="Rectangle"/>
            <p:cNvSpPr/>
            <p:nvPr/>
          </p:nvSpPr>
          <p:spPr>
            <a:xfrm>
              <a:off x="4924464" y="0"/>
              <a:ext cx="197917" cy="899468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1745" name="Group"/>
            <p:cNvGrpSpPr/>
            <p:nvPr/>
          </p:nvGrpSpPr>
          <p:grpSpPr>
            <a:xfrm>
              <a:off x="0" y="15833"/>
              <a:ext cx="4923510" cy="899469"/>
              <a:chOff x="0" y="0"/>
              <a:chExt cx="4923510" cy="899467"/>
            </a:xfrm>
          </p:grpSpPr>
          <p:sp>
            <p:nvSpPr>
              <p:cNvPr id="1743" name="Rectangle"/>
              <p:cNvSpPr/>
              <p:nvPr/>
            </p:nvSpPr>
            <p:spPr>
              <a:xfrm>
                <a:off x="4725594" y="0"/>
                <a:ext cx="197917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1744" name="Rectangle"/>
              <p:cNvSpPr/>
              <p:nvPr/>
            </p:nvSpPr>
            <p:spPr>
              <a:xfrm>
                <a:off x="0" y="0"/>
                <a:ext cx="4734798" cy="899468"/>
              </a:xfrm>
              <a:prstGeom prst="rect">
                <a:avLst/>
              </a:prstGeom>
              <a:gradFill flip="none" rotWithShape="1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pic>
        <p:nvPicPr>
          <p:cNvPr id="1747" name="test_drive.png" descr="test_dr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26" y="7828451"/>
            <a:ext cx="10138555" cy="2082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48" name="You can try out dozens of examples in RStudio Cloud"/>
          <p:cNvSpPr txBox="1"/>
          <p:nvPr/>
        </p:nvSpPr>
        <p:spPr>
          <a:xfrm>
            <a:off x="9536293" y="6916160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You can try out dozens of examples in RStudio Cloud</a:t>
            </a:r>
          </a:p>
        </p:txBody>
      </p:sp>
      <p:sp>
        <p:nvSpPr>
          <p:cNvPr id="1749" name="There is a lot of useful information about each function in gt’s Function Reference section"/>
          <p:cNvSpPr txBox="1"/>
          <p:nvPr/>
        </p:nvSpPr>
        <p:spPr>
          <a:xfrm>
            <a:off x="9536292" y="3301881"/>
            <a:ext cx="13748622" cy="1447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There is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a lot</a:t>
            </a:r>
            <a:r>
              <a:t> of useful information about each function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Function Reference</a:t>
            </a:r>
            <a:r>
              <a:t> section</a:t>
            </a:r>
          </a:p>
        </p:txBody>
      </p:sp>
      <p:sp>
        <p:nvSpPr>
          <p:cNvPr id="1750" name="The link is available in the package README"/>
          <p:cNvSpPr txBox="1"/>
          <p:nvPr/>
        </p:nvSpPr>
        <p:spPr>
          <a:xfrm>
            <a:off x="9536292" y="10029621"/>
            <a:ext cx="1374862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The link is available in the package README</a:t>
            </a:r>
          </a:p>
        </p:txBody>
      </p:sp>
      <p:grpSp>
        <p:nvGrpSpPr>
          <p:cNvPr id="1753" name="Group"/>
          <p:cNvGrpSpPr/>
          <p:nvPr/>
        </p:nvGrpSpPr>
        <p:grpSpPr>
          <a:xfrm>
            <a:off x="10644075" y="4890971"/>
            <a:ext cx="11533056" cy="708758"/>
            <a:chOff x="0" y="-6350"/>
            <a:chExt cx="11533054" cy="708756"/>
          </a:xfrm>
        </p:grpSpPr>
        <p:sp>
          <p:nvSpPr>
            <p:cNvPr id="1751" name="gt.rstudio.com/reference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64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gt.rstudio.com/reference</a:t>
              </a:r>
            </a:p>
          </p:txBody>
        </p:sp>
        <p:sp>
          <p:nvSpPr>
            <p:cNvPr id="1752" name="Line"/>
            <p:cNvSpPr/>
            <p:nvPr/>
          </p:nvSpPr>
          <p:spPr>
            <a:xfrm>
              <a:off x="2668644" y="702406"/>
              <a:ext cx="620009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756" name="Group"/>
          <p:cNvGrpSpPr/>
          <p:nvPr/>
        </p:nvGrpSpPr>
        <p:grpSpPr>
          <a:xfrm>
            <a:off x="10644075" y="10878727"/>
            <a:ext cx="11533056" cy="691598"/>
            <a:chOff x="0" y="-6350"/>
            <a:chExt cx="11533054" cy="691597"/>
          </a:xfrm>
        </p:grpSpPr>
        <p:sp>
          <p:nvSpPr>
            <p:cNvPr id="1754" name="github.com/rstudio/gt"/>
            <p:cNvSpPr txBox="1"/>
            <p:nvPr/>
          </p:nvSpPr>
          <p:spPr>
            <a:xfrm>
              <a:off x="0" y="-6350"/>
              <a:ext cx="11533055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ctr">
                <a:defRPr sz="3200" b="0" cap="none" spc="64">
                  <a:solidFill>
                    <a:srgbClr val="53585F"/>
                  </a:solidFill>
                  <a:latin typeface="IBM Plex Mono"/>
                  <a:ea typeface="IBM Plex Mono"/>
                  <a:cs typeface="IBM Plex Mono"/>
                  <a:sym typeface="IBM Plex Mono"/>
                </a:defRPr>
              </a:lvl1pPr>
            </a:lstStyle>
            <a:p>
              <a:r>
                <a:t>github.com/rstudio/gt</a:t>
              </a:r>
            </a:p>
          </p:txBody>
        </p:sp>
        <p:sp>
          <p:nvSpPr>
            <p:cNvPr id="1755" name="Line"/>
            <p:cNvSpPr/>
            <p:nvPr/>
          </p:nvSpPr>
          <p:spPr>
            <a:xfrm>
              <a:off x="3054326" y="685247"/>
              <a:ext cx="5443349" cy="1"/>
            </a:xfrm>
            <a:prstGeom prst="line">
              <a:avLst/>
            </a:prstGeom>
            <a:noFill/>
            <a:ln w="63500" cap="flat">
              <a:solidFill>
                <a:schemeClr val="accent1">
                  <a:satOff val="-3355"/>
                  <a:lumOff val="2661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1810" name="Group"/>
          <p:cNvGrpSpPr/>
          <p:nvPr/>
        </p:nvGrpSpPr>
        <p:grpSpPr>
          <a:xfrm>
            <a:off x="1613315" y="2283759"/>
            <a:ext cx="9562189" cy="10503938"/>
            <a:chOff x="-63500" y="-36651"/>
            <a:chExt cx="9562188" cy="10503937"/>
          </a:xfrm>
        </p:grpSpPr>
        <p:grpSp>
          <p:nvGrpSpPr>
            <p:cNvPr id="1770" name="Group"/>
            <p:cNvGrpSpPr/>
            <p:nvPr/>
          </p:nvGrpSpPr>
          <p:grpSpPr>
            <a:xfrm>
              <a:off x="608688" y="323849"/>
              <a:ext cx="8890001" cy="9803145"/>
              <a:chOff x="0" y="323849"/>
              <a:chExt cx="8890000" cy="9803143"/>
            </a:xfrm>
          </p:grpSpPr>
          <p:sp>
            <p:nvSpPr>
              <p:cNvPr id="1757" name="Create Table"/>
              <p:cNvSpPr/>
              <p:nvPr/>
            </p:nvSpPr>
            <p:spPr>
              <a:xfrm>
                <a:off x="0" y="323849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Create Table</a:t>
                </a:r>
              </a:p>
            </p:txBody>
          </p:sp>
          <p:sp>
            <p:nvSpPr>
              <p:cNvPr id="1758" name="Create or Modify Parts"/>
              <p:cNvSpPr/>
              <p:nvPr/>
            </p:nvSpPr>
            <p:spPr>
              <a:xfrm>
                <a:off x="0" y="11407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Create or Modify Parts</a:t>
                </a:r>
              </a:p>
            </p:txBody>
          </p:sp>
          <p:sp>
            <p:nvSpPr>
              <p:cNvPr id="1759" name="Format Data"/>
              <p:cNvSpPr/>
              <p:nvPr/>
            </p:nvSpPr>
            <p:spPr>
              <a:xfrm>
                <a:off x="0" y="19577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Format Data</a:t>
                </a:r>
              </a:p>
            </p:txBody>
          </p:sp>
          <p:sp>
            <p:nvSpPr>
              <p:cNvPr id="1760" name="Modify Columns"/>
              <p:cNvSpPr/>
              <p:nvPr/>
            </p:nvSpPr>
            <p:spPr>
              <a:xfrm>
                <a:off x="0" y="27746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Modify Columns</a:t>
                </a:r>
              </a:p>
            </p:txBody>
          </p:sp>
          <p:sp>
            <p:nvSpPr>
              <p:cNvPr id="1761" name="Modify Rows"/>
              <p:cNvSpPr/>
              <p:nvPr/>
            </p:nvSpPr>
            <p:spPr>
              <a:xfrm>
                <a:off x="0" y="35915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Modify Rows</a:t>
                </a:r>
              </a:p>
            </p:txBody>
          </p:sp>
          <p:sp>
            <p:nvSpPr>
              <p:cNvPr id="1762" name="Add Rows"/>
              <p:cNvSpPr/>
              <p:nvPr/>
            </p:nvSpPr>
            <p:spPr>
              <a:xfrm>
                <a:off x="0" y="44084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Add Rows</a:t>
                </a:r>
              </a:p>
            </p:txBody>
          </p:sp>
          <p:sp>
            <p:nvSpPr>
              <p:cNvPr id="1763" name="Helper Functions"/>
              <p:cNvSpPr/>
              <p:nvPr/>
            </p:nvSpPr>
            <p:spPr>
              <a:xfrm>
                <a:off x="0" y="5225421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Helper Functions</a:t>
                </a:r>
              </a:p>
            </p:txBody>
          </p:sp>
          <p:sp>
            <p:nvSpPr>
              <p:cNvPr id="1764" name="Image Addition Functions"/>
              <p:cNvSpPr/>
              <p:nvPr/>
            </p:nvSpPr>
            <p:spPr>
              <a:xfrm>
                <a:off x="0" y="6042350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Image Addition Functions</a:t>
                </a:r>
              </a:p>
            </p:txBody>
          </p:sp>
          <p:sp>
            <p:nvSpPr>
              <p:cNvPr id="1765" name="Table Option Functions"/>
              <p:cNvSpPr/>
              <p:nvPr/>
            </p:nvSpPr>
            <p:spPr>
              <a:xfrm>
                <a:off x="0" y="6859278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Table Option Functions</a:t>
                </a:r>
              </a:p>
            </p:txBody>
          </p:sp>
          <p:sp>
            <p:nvSpPr>
              <p:cNvPr id="1766" name="Information Functions"/>
              <p:cNvSpPr/>
              <p:nvPr/>
            </p:nvSpPr>
            <p:spPr>
              <a:xfrm>
                <a:off x="0" y="7676207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Information Functions</a:t>
                </a:r>
              </a:p>
            </p:txBody>
          </p:sp>
          <p:sp>
            <p:nvSpPr>
              <p:cNvPr id="1767" name="Datasets"/>
              <p:cNvSpPr/>
              <p:nvPr/>
            </p:nvSpPr>
            <p:spPr>
              <a:xfrm>
                <a:off x="0" y="8493135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Datasets</a:t>
                </a:r>
              </a:p>
            </p:txBody>
          </p:sp>
          <p:sp>
            <p:nvSpPr>
              <p:cNvPr id="1768" name="Shiny Functions"/>
              <p:cNvSpPr/>
              <p:nvPr/>
            </p:nvSpPr>
            <p:spPr>
              <a:xfrm>
                <a:off x="0" y="9310064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Shiny Functions</a:t>
                </a:r>
              </a:p>
            </p:txBody>
          </p:sp>
          <p:sp>
            <p:nvSpPr>
              <p:cNvPr id="1769" name="Export Functions"/>
              <p:cNvSpPr/>
              <p:nvPr/>
            </p:nvSpPr>
            <p:spPr>
              <a:xfrm>
                <a:off x="0" y="10126993"/>
                <a:ext cx="88900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3600" b="0" cap="none" spc="72">
                    <a:solidFill>
                      <a:srgbClr val="5E626A"/>
                    </a:solidFill>
                  </a:defRPr>
                </a:lvl1pPr>
              </a:lstStyle>
              <a:p>
                <a:r>
                  <a:t>Export Functions</a:t>
                </a:r>
              </a:p>
            </p:txBody>
          </p:sp>
        </p:grpSp>
        <p:grpSp>
          <p:nvGrpSpPr>
            <p:cNvPr id="1773" name="Rectangle"/>
            <p:cNvGrpSpPr/>
            <p:nvPr/>
          </p:nvGrpSpPr>
          <p:grpSpPr>
            <a:xfrm>
              <a:off x="-63500" y="-36652"/>
              <a:ext cx="569866" cy="711201"/>
              <a:chOff x="0" y="0"/>
              <a:chExt cx="569865" cy="711200"/>
            </a:xfrm>
          </p:grpSpPr>
          <p:sp>
            <p:nvSpPr>
              <p:cNvPr id="1772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B8DFF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71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76" name="Rectangle"/>
            <p:cNvGrpSpPr/>
            <p:nvPr/>
          </p:nvGrpSpPr>
          <p:grpSpPr>
            <a:xfrm>
              <a:off x="-63500" y="779409"/>
              <a:ext cx="569866" cy="711201"/>
              <a:chOff x="0" y="0"/>
              <a:chExt cx="569865" cy="711200"/>
            </a:xfrm>
          </p:grpSpPr>
          <p:sp>
            <p:nvSpPr>
              <p:cNvPr id="1775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BB397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74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79" name="Rectangle"/>
            <p:cNvGrpSpPr/>
            <p:nvPr/>
          </p:nvGrpSpPr>
          <p:grpSpPr>
            <a:xfrm>
              <a:off x="-63500" y="1595470"/>
              <a:ext cx="569866" cy="711201"/>
              <a:chOff x="0" y="0"/>
              <a:chExt cx="569865" cy="711200"/>
            </a:xfrm>
          </p:grpSpPr>
          <p:sp>
            <p:nvSpPr>
              <p:cNvPr id="1778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F7CB9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77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2" name="Rectangle"/>
            <p:cNvGrpSpPr/>
            <p:nvPr/>
          </p:nvGrpSpPr>
          <p:grpSpPr>
            <a:xfrm>
              <a:off x="-63500" y="2411532"/>
              <a:ext cx="569866" cy="711201"/>
              <a:chOff x="0" y="0"/>
              <a:chExt cx="569865" cy="711200"/>
            </a:xfrm>
          </p:grpSpPr>
          <p:sp>
            <p:nvSpPr>
              <p:cNvPr id="1781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A9D698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80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5" name="Rectangle"/>
            <p:cNvGrpSpPr/>
            <p:nvPr/>
          </p:nvGrpSpPr>
          <p:grpSpPr>
            <a:xfrm>
              <a:off x="-63500" y="3227593"/>
              <a:ext cx="569866" cy="711201"/>
              <a:chOff x="0" y="0"/>
              <a:chExt cx="569865" cy="711200"/>
            </a:xfrm>
          </p:grpSpPr>
          <p:sp>
            <p:nvSpPr>
              <p:cNvPr id="1784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DD9BBA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83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88" name="Rectangle"/>
            <p:cNvGrpSpPr/>
            <p:nvPr/>
          </p:nvGrpSpPr>
          <p:grpSpPr>
            <a:xfrm>
              <a:off x="-63500" y="4043655"/>
              <a:ext cx="569866" cy="711201"/>
              <a:chOff x="0" y="0"/>
              <a:chExt cx="569865" cy="711200"/>
            </a:xfrm>
          </p:grpSpPr>
          <p:sp>
            <p:nvSpPr>
              <p:cNvPr id="1787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5D5D5D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86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1" name="Rectangle"/>
            <p:cNvGrpSpPr/>
            <p:nvPr/>
          </p:nvGrpSpPr>
          <p:grpSpPr>
            <a:xfrm>
              <a:off x="-63500" y="4859716"/>
              <a:ext cx="569866" cy="711201"/>
              <a:chOff x="0" y="0"/>
              <a:chExt cx="569865" cy="711200"/>
            </a:xfrm>
          </p:grpSpPr>
          <p:sp>
            <p:nvSpPr>
              <p:cNvPr id="1790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499F69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89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4" name="Rectangle"/>
            <p:cNvGrpSpPr/>
            <p:nvPr/>
          </p:nvGrpSpPr>
          <p:grpSpPr>
            <a:xfrm>
              <a:off x="-63500" y="5675778"/>
              <a:ext cx="569866" cy="711201"/>
              <a:chOff x="0" y="0"/>
              <a:chExt cx="569865" cy="711200"/>
            </a:xfrm>
          </p:grpSpPr>
          <p:sp>
            <p:nvSpPr>
              <p:cNvPr id="1793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EA8842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92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797" name="Rectangle"/>
            <p:cNvGrpSpPr/>
            <p:nvPr/>
          </p:nvGrpSpPr>
          <p:grpSpPr>
            <a:xfrm>
              <a:off x="-63500" y="6491839"/>
              <a:ext cx="569866" cy="711201"/>
              <a:chOff x="0" y="0"/>
              <a:chExt cx="569865" cy="711200"/>
            </a:xfrm>
          </p:grpSpPr>
          <p:sp>
            <p:nvSpPr>
              <p:cNvPr id="1796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A62116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95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0" name="Rectangle"/>
            <p:cNvGrpSpPr/>
            <p:nvPr/>
          </p:nvGrpSpPr>
          <p:grpSpPr>
            <a:xfrm>
              <a:off x="-63500" y="7307901"/>
              <a:ext cx="569866" cy="711201"/>
              <a:chOff x="0" y="0"/>
              <a:chExt cx="569865" cy="711200"/>
            </a:xfrm>
          </p:grpSpPr>
          <p:sp>
            <p:nvSpPr>
              <p:cNvPr id="1799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DCDCD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798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3" name="Rectangle"/>
            <p:cNvGrpSpPr/>
            <p:nvPr/>
          </p:nvGrpSpPr>
          <p:grpSpPr>
            <a:xfrm>
              <a:off x="-63500" y="8123962"/>
              <a:ext cx="569866" cy="711201"/>
              <a:chOff x="0" y="0"/>
              <a:chExt cx="569865" cy="711200"/>
            </a:xfrm>
          </p:grpSpPr>
          <p:sp>
            <p:nvSpPr>
              <p:cNvPr id="1802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3374B5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801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6" name="Rectangle"/>
            <p:cNvGrpSpPr/>
            <p:nvPr/>
          </p:nvGrpSpPr>
          <p:grpSpPr>
            <a:xfrm>
              <a:off x="-63500" y="8940024"/>
              <a:ext cx="569866" cy="711201"/>
              <a:chOff x="0" y="0"/>
              <a:chExt cx="569865" cy="711200"/>
            </a:xfrm>
          </p:grpSpPr>
          <p:sp>
            <p:nvSpPr>
              <p:cNvPr id="1805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F6D26A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804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9" name="Rectangle"/>
            <p:cNvGrpSpPr/>
            <p:nvPr/>
          </p:nvGrpSpPr>
          <p:grpSpPr>
            <a:xfrm>
              <a:off x="-63500" y="9756085"/>
              <a:ext cx="569866" cy="711201"/>
              <a:chOff x="0" y="0"/>
              <a:chExt cx="569865" cy="711200"/>
            </a:xfrm>
          </p:grpSpPr>
          <p:sp>
            <p:nvSpPr>
              <p:cNvPr id="1808" name="Rectangle"/>
              <p:cNvSpPr/>
              <p:nvPr/>
            </p:nvSpPr>
            <p:spPr>
              <a:xfrm>
                <a:off x="63500" y="63500"/>
                <a:ext cx="442866" cy="584200"/>
              </a:xfrm>
              <a:prstGeom prst="rect">
                <a:avLst/>
              </a:prstGeom>
              <a:solidFill>
                <a:srgbClr val="8EA5BC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pic>
            <p:nvPicPr>
              <p:cNvPr id="1807" name="Rectangle Rectangle" descr="Rectangle Rectangle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569866" cy="711200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811" name="How to Do Modifications on Entire Columns"/>
          <p:cNvSpPr txBox="1"/>
          <p:nvPr/>
        </p:nvSpPr>
        <p:spPr>
          <a:xfrm>
            <a:off x="6000432" y="-1178197"/>
            <a:ext cx="123831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How to Do Modifications on Entire Columns</a:t>
            </a:r>
          </a:p>
        </p:txBody>
      </p:sp>
      <p:sp>
        <p:nvSpPr>
          <p:cNvPr id="1812" name="Line"/>
          <p:cNvSpPr/>
          <p:nvPr/>
        </p:nvSpPr>
        <p:spPr>
          <a:xfrm flipV="1">
            <a:off x="8945306" y="-168154"/>
            <a:ext cx="1" cy="14321410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13" name="Line"/>
          <p:cNvSpPr/>
          <p:nvPr/>
        </p:nvSpPr>
        <p:spPr>
          <a:xfrm>
            <a:off x="-3851161" y="13110666"/>
            <a:ext cx="29139193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14" name="Line"/>
          <p:cNvSpPr/>
          <p:nvPr/>
        </p:nvSpPr>
        <p:spPr>
          <a:xfrm>
            <a:off x="-3851161" y="1972315"/>
            <a:ext cx="29139196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15" name="Line"/>
          <p:cNvSpPr/>
          <p:nvPr/>
        </p:nvSpPr>
        <p:spPr>
          <a:xfrm>
            <a:off x="-3724161" y="-170477"/>
            <a:ext cx="29139196" cy="1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22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324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table data</a:t>
            </a:r>
          </a:p>
        </p:txBody>
      </p:sp>
      <p:sp>
        <p:nvSpPr>
          <p:cNvPr id="325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26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27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28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Put your data in a form that’s reasonably close to the expected form of the display table.</a:t>
            </a:r>
          </a:p>
        </p:txBody>
      </p:sp>
      <p:sp>
        <p:nvSpPr>
          <p:cNvPr id="329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30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①</a:t>
            </a:r>
          </a:p>
        </p:txBody>
      </p:sp>
      <p:sp>
        <p:nvSpPr>
          <p:cNvPr id="331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②</a:t>
            </a:r>
          </a:p>
        </p:txBody>
      </p:sp>
      <p:sp>
        <p:nvSpPr>
          <p:cNvPr id="332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③</a:t>
            </a:r>
          </a:p>
        </p:txBody>
      </p:sp>
      <p:sp>
        <p:nvSpPr>
          <p:cNvPr id="333" name="Output the table to HTML, save an image. RTF and LaTeX output is possible as well."/>
          <p:cNvSpPr txBox="1"/>
          <p:nvPr/>
        </p:nvSpPr>
        <p:spPr>
          <a:xfrm>
            <a:off x="16455051" y="14230197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34" name="Use tables in Shiny apps, reports, packages, etc."/>
          <p:cNvSpPr txBox="1"/>
          <p:nvPr/>
        </p:nvSpPr>
        <p:spPr>
          <a:xfrm>
            <a:off x="16455051" y="17743872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35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Add table components, group rows together, add spanner labels, footnotes, format cells, add styles…</a:t>
            </a:r>
          </a:p>
        </p:txBody>
      </p:sp>
      <p:sp>
        <p:nvSpPr>
          <p:cNvPr id="336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37" name="Rectangle"/>
          <p:cNvSpPr/>
          <p:nvPr/>
        </p:nvSpPr>
        <p:spPr>
          <a:xfrm>
            <a:off x="16346067" y="7689855"/>
            <a:ext cx="6290912" cy="5416401"/>
          </a:xfrm>
          <a:prstGeom prst="rect">
            <a:avLst/>
          </a:prstGeom>
          <a:solidFill>
            <a:srgbClr val="FF9300">
              <a:alpha val="1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"/>
          <p:cNvGrpSpPr/>
          <p:nvPr/>
        </p:nvGrpSpPr>
        <p:grpSpPr>
          <a:xfrm>
            <a:off x="2062910" y="3560143"/>
            <a:ext cx="19807665" cy="3005771"/>
            <a:chOff x="0" y="0"/>
            <a:chExt cx="19807664" cy="3005769"/>
          </a:xfrm>
        </p:grpSpPr>
        <p:pic>
          <p:nvPicPr>
            <p:cNvPr id="3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7004"/>
              <a:ext cx="4889668" cy="2751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843" y="105836"/>
              <a:ext cx="4889668" cy="2794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12159" y="0"/>
              <a:ext cx="4995506" cy="3005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Line"/>
            <p:cNvSpPr/>
            <p:nvPr/>
          </p:nvSpPr>
          <p:spPr>
            <a:xfrm>
              <a:off x="5303057" y="1502884"/>
              <a:ext cx="1546311" cy="1"/>
            </a:xfrm>
            <a:prstGeom prst="line">
              <a:avLst/>
            </a:prstGeom>
            <a:noFill/>
            <a:ln w="63500" cap="flat">
              <a:solidFill>
                <a:srgbClr val="97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>
              <a:off x="12716205" y="1502884"/>
              <a:ext cx="1539259" cy="1"/>
            </a:xfrm>
            <a:prstGeom prst="line">
              <a:avLst/>
            </a:prstGeom>
            <a:noFill/>
            <a:ln w="63500" cap="flat">
              <a:solidFill>
                <a:srgbClr val="96979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345" name="table data"/>
          <p:cNvSpPr txBox="1"/>
          <p:nvPr/>
        </p:nvSpPr>
        <p:spPr>
          <a:xfrm>
            <a:off x="306302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table data</a:t>
            </a:r>
          </a:p>
        </p:txBody>
      </p:sp>
      <p:sp>
        <p:nvSpPr>
          <p:cNvPr id="346" name="gt object"/>
          <p:cNvSpPr txBox="1"/>
          <p:nvPr/>
        </p:nvSpPr>
        <p:spPr>
          <a:xfrm>
            <a:off x="10423691" y="6654887"/>
            <a:ext cx="292262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object</a:t>
            </a:r>
          </a:p>
        </p:txBody>
      </p:sp>
      <p:sp>
        <p:nvSpPr>
          <p:cNvPr id="347" name="gt table"/>
          <p:cNvSpPr txBox="1"/>
          <p:nvPr/>
        </p:nvSpPr>
        <p:spPr>
          <a:xfrm>
            <a:off x="18030211" y="6654887"/>
            <a:ext cx="292262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3200" b="0" cap="none" spc="0">
                <a:solidFill>
                  <a:srgbClr val="53585F"/>
                </a:solidFill>
              </a:defRPr>
            </a:pPr>
            <a:r>
              <a:rPr b="1"/>
              <a:t>gt</a:t>
            </a:r>
            <a:r>
              <a:t> table</a:t>
            </a:r>
          </a:p>
        </p:txBody>
      </p:sp>
      <p:sp>
        <p:nvSpPr>
          <p:cNvPr id="348" name="The Typical Workflow for Making Tables with gt"/>
          <p:cNvSpPr txBox="1"/>
          <p:nvPr/>
        </p:nvSpPr>
        <p:spPr>
          <a:xfrm>
            <a:off x="1248475" y="768604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  <p:sp>
        <p:nvSpPr>
          <p:cNvPr id="349" name="Put your data in a form that’s reasonably close to the expected form of the display table."/>
          <p:cNvSpPr txBox="1"/>
          <p:nvPr/>
        </p:nvSpPr>
        <p:spPr>
          <a:xfrm>
            <a:off x="1605597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Put your data in a form that’s reasonably close to the expected form of the display table.</a:t>
            </a:r>
          </a:p>
        </p:txBody>
      </p:sp>
      <p:sp>
        <p:nvSpPr>
          <p:cNvPr id="350" name="Add table components, group rows together, add spanner labels, footnotes, format cells, add styles…"/>
          <p:cNvSpPr txBox="1"/>
          <p:nvPr/>
        </p:nvSpPr>
        <p:spPr>
          <a:xfrm>
            <a:off x="8835020" y="7666656"/>
            <a:ext cx="5837472" cy="248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Add table components, group rows together, add spanner labels, footnotes, format cells, add styles…</a:t>
            </a:r>
          </a:p>
        </p:txBody>
      </p:sp>
      <p:sp>
        <p:nvSpPr>
          <p:cNvPr id="351" name="Output the table to HTML, save an image. RTF and LaTeX output is possible as well."/>
          <p:cNvSpPr txBox="1"/>
          <p:nvPr/>
        </p:nvSpPr>
        <p:spPr>
          <a:xfrm>
            <a:off x="16455051" y="7666644"/>
            <a:ext cx="6072943" cy="248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Output the table to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HTML</a:t>
            </a:r>
            <a:r>
              <a:t>, save an image.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RTF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LaTeX</a:t>
            </a:r>
            <a:r>
              <a:t> output is possible as well.</a:t>
            </a:r>
          </a:p>
        </p:txBody>
      </p:sp>
      <p:sp>
        <p:nvSpPr>
          <p:cNvPr id="352" name="Use dplyr and tidyr and other great Tidyverse 📦s."/>
          <p:cNvSpPr txBox="1"/>
          <p:nvPr/>
        </p:nvSpPr>
        <p:spPr>
          <a:xfrm>
            <a:off x="1605597" y="11167825"/>
            <a:ext cx="5837472" cy="1320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dplyr</a:t>
            </a:r>
            <a:r>
              <a:t> and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tidyr</a:t>
            </a:r>
            <a:r>
              <a:t> and other great Tidyverse </a:t>
            </a:r>
            <a:r>
              <a:rPr sz="3500"/>
              <a:t>📦</a:t>
            </a:r>
            <a:r>
              <a:t>s. </a:t>
            </a:r>
          </a:p>
        </p:txBody>
      </p:sp>
      <p:sp>
        <p:nvSpPr>
          <p:cNvPr id="353" name="Use gt’s functions to build. Preview in RStudio."/>
          <p:cNvSpPr txBox="1"/>
          <p:nvPr/>
        </p:nvSpPr>
        <p:spPr>
          <a:xfrm>
            <a:off x="8835020" y="11180316"/>
            <a:ext cx="6099967" cy="129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’s functions to build. Preview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RStudio</a:t>
            </a:r>
            <a:r>
              <a:t>.</a:t>
            </a:r>
          </a:p>
        </p:txBody>
      </p:sp>
      <p:sp>
        <p:nvSpPr>
          <p:cNvPr id="354" name="Use tables in Shiny apps, reports, packages, etc."/>
          <p:cNvSpPr txBox="1"/>
          <p:nvPr/>
        </p:nvSpPr>
        <p:spPr>
          <a:xfrm>
            <a:off x="16455051" y="11180319"/>
            <a:ext cx="6072942" cy="1295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9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Use tables in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Shiny</a:t>
            </a:r>
            <a:r>
              <a:t> apps, reports, packages, etc.</a:t>
            </a:r>
          </a:p>
        </p:txBody>
      </p:sp>
      <p:sp>
        <p:nvSpPr>
          <p:cNvPr id="355" name="①"/>
          <p:cNvSpPr txBox="1"/>
          <p:nvPr/>
        </p:nvSpPr>
        <p:spPr>
          <a:xfrm>
            <a:off x="160559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①</a:t>
            </a:r>
          </a:p>
        </p:txBody>
      </p:sp>
      <p:sp>
        <p:nvSpPr>
          <p:cNvPr id="356" name="②"/>
          <p:cNvSpPr txBox="1"/>
          <p:nvPr/>
        </p:nvSpPr>
        <p:spPr>
          <a:xfrm>
            <a:off x="8966267" y="2237060"/>
            <a:ext cx="583747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②</a:t>
            </a:r>
          </a:p>
        </p:txBody>
      </p:sp>
      <p:sp>
        <p:nvSpPr>
          <p:cNvPr id="357" name="③"/>
          <p:cNvSpPr txBox="1"/>
          <p:nvPr/>
        </p:nvSpPr>
        <p:spPr>
          <a:xfrm>
            <a:off x="16572786" y="2237060"/>
            <a:ext cx="583747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6200" cap="none" spc="0">
                <a:solidFill>
                  <a:srgbClr val="387A7D"/>
                </a:solidFill>
              </a:defRPr>
            </a:lvl1pPr>
          </a:lstStyle>
          <a:p>
            <a:r>
              <a:t>③</a:t>
            </a:r>
          </a:p>
        </p:txBody>
      </p:sp>
      <p:sp>
        <p:nvSpPr>
          <p:cNvPr id="358" name="Categorizing the Useful Features of a Table"/>
          <p:cNvSpPr txBox="1"/>
          <p:nvPr/>
        </p:nvSpPr>
        <p:spPr>
          <a:xfrm>
            <a:off x="1248475" y="-1238823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t_hex_logo.png" descr="gt_hex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132" y="-19081375"/>
            <a:ext cx="6891736" cy="7948405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the gt package"/>
          <p:cNvSpPr txBox="1"/>
          <p:nvPr/>
        </p:nvSpPr>
        <p:spPr>
          <a:xfrm>
            <a:off x="1248475" y="-10866029"/>
            <a:ext cx="2185923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700" cap="none" spc="470">
                <a:solidFill>
                  <a:srgbClr val="53585F"/>
                </a:solidFill>
              </a:defRPr>
            </a:lvl1pPr>
          </a:lstStyle>
          <a:p>
            <a:r>
              <a:t>the gt package</a:t>
            </a:r>
          </a:p>
        </p:txBody>
      </p:sp>
      <p:sp>
        <p:nvSpPr>
          <p:cNvPr id="363" name="Lets you build display tables with easy-to-use functions"/>
          <p:cNvSpPr txBox="1"/>
          <p:nvPr/>
        </p:nvSpPr>
        <p:spPr>
          <a:xfrm>
            <a:off x="3920357" y="-9896976"/>
            <a:ext cx="16515468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Lets you build display tables with easy-to-use functions</a:t>
            </a:r>
          </a:p>
        </p:txBody>
      </p:sp>
      <p:sp>
        <p:nvSpPr>
          <p:cNvPr id="364" name="Table outputs can be HTML, LaTeX, and RTF"/>
          <p:cNvSpPr txBox="1"/>
          <p:nvPr/>
        </p:nvSpPr>
        <p:spPr>
          <a:xfrm>
            <a:off x="3920199" y="-9067668"/>
            <a:ext cx="1651578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Table outputs can be HTML, LaTeX, and RTF</a:t>
            </a:r>
          </a:p>
        </p:txBody>
      </p:sp>
      <p:sp>
        <p:nvSpPr>
          <p:cNvPr id="365" name="Available on GitHub"/>
          <p:cNvSpPr txBox="1"/>
          <p:nvPr/>
        </p:nvSpPr>
        <p:spPr>
          <a:xfrm>
            <a:off x="3937522" y="-8238360"/>
            <a:ext cx="1650895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Available on GitHub</a:t>
            </a:r>
          </a:p>
        </p:txBody>
      </p:sp>
      <p:sp>
        <p:nvSpPr>
          <p:cNvPr id="366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grpSp>
        <p:nvGrpSpPr>
          <p:cNvPr id="369" name="Group"/>
          <p:cNvGrpSpPr/>
          <p:nvPr/>
        </p:nvGrpSpPr>
        <p:grpSpPr>
          <a:xfrm>
            <a:off x="2200739" y="2214674"/>
            <a:ext cx="2922624" cy="1440050"/>
            <a:chOff x="0" y="0"/>
            <a:chExt cx="2922623" cy="1440048"/>
          </a:xfrm>
        </p:grpSpPr>
        <p:sp>
          <p:nvSpPr>
            <p:cNvPr id="367" name="table header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table header</a:t>
              </a:r>
            </a:p>
          </p:txBody>
        </p:sp>
        <p:sp>
          <p:nvSpPr>
            <p:cNvPr id="368" name="with a title and a subtitle"/>
            <p:cNvSpPr txBox="1"/>
            <p:nvPr/>
          </p:nvSpPr>
          <p:spPr>
            <a:xfrm>
              <a:off x="799691" y="55104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with a title and a subtitle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2200738" y="7422377"/>
            <a:ext cx="2922625" cy="1408300"/>
            <a:chOff x="0" y="0"/>
            <a:chExt cx="2922623" cy="1408298"/>
          </a:xfrm>
        </p:grpSpPr>
        <p:sp>
          <p:nvSpPr>
            <p:cNvPr id="370" name="row labels"/>
            <p:cNvSpPr txBox="1"/>
            <p:nvPr/>
          </p:nvSpPr>
          <p:spPr>
            <a:xfrm>
              <a:off x="0" y="-1"/>
              <a:ext cx="292262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32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row labels</a:t>
              </a:r>
            </a:p>
          </p:txBody>
        </p:sp>
        <p:sp>
          <p:nvSpPr>
            <p:cNvPr id="371" name="along with row grouping"/>
            <p:cNvSpPr txBox="1"/>
            <p:nvPr/>
          </p:nvSpPr>
          <p:spPr>
            <a:xfrm>
              <a:off x="799691" y="519298"/>
              <a:ext cx="2122933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r"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along with row grouping </a:t>
              </a:r>
            </a:p>
          </p:txBody>
        </p:sp>
      </p:grpSp>
      <p:sp>
        <p:nvSpPr>
          <p:cNvPr id="373" name="Line"/>
          <p:cNvSpPr/>
          <p:nvPr/>
        </p:nvSpPr>
        <p:spPr>
          <a:xfrm>
            <a:off x="5228047" y="2538524"/>
            <a:ext cx="5217092" cy="1"/>
          </a:xfrm>
          <a:prstGeom prst="line">
            <a:avLst/>
          </a:pr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377" name="Group"/>
          <p:cNvGrpSpPr/>
          <p:nvPr/>
        </p:nvGrpSpPr>
        <p:grpSpPr>
          <a:xfrm>
            <a:off x="19167447" y="3045242"/>
            <a:ext cx="2922624" cy="1443099"/>
            <a:chOff x="0" y="0"/>
            <a:chExt cx="2922623" cy="1443097"/>
          </a:xfrm>
        </p:grpSpPr>
        <p:sp>
          <p:nvSpPr>
            <p:cNvPr id="375" name="column label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column labels</a:t>
              </a:r>
            </a:p>
          </p:txBody>
        </p:sp>
        <p:sp>
          <p:nvSpPr>
            <p:cNvPr id="376" name="along with column spanners"/>
            <p:cNvSpPr txBox="1"/>
            <p:nvPr/>
          </p:nvSpPr>
          <p:spPr>
            <a:xfrm>
              <a:off x="0" y="554097"/>
              <a:ext cx="2638731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along with column spanners </a:t>
              </a:r>
            </a:p>
          </p:txBody>
        </p:sp>
      </p:grpSp>
      <p:grpSp>
        <p:nvGrpSpPr>
          <p:cNvPr id="380" name="Group"/>
          <p:cNvGrpSpPr/>
          <p:nvPr/>
        </p:nvGrpSpPr>
        <p:grpSpPr>
          <a:xfrm>
            <a:off x="9425626" y="4003937"/>
            <a:ext cx="9687964" cy="7870282"/>
            <a:chOff x="0" y="0"/>
            <a:chExt cx="9687962" cy="7870280"/>
          </a:xfrm>
        </p:grpSpPr>
        <p:sp>
          <p:nvSpPr>
            <p:cNvPr id="378" name="Line"/>
            <p:cNvSpPr/>
            <p:nvPr/>
          </p:nvSpPr>
          <p:spPr>
            <a:xfrm flipH="1">
              <a:off x="8566039" y="3738891"/>
              <a:ext cx="1121924" cy="1"/>
            </a:xfrm>
            <a:prstGeom prst="line">
              <a:avLst/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79" name="Rounded Rectangle"/>
            <p:cNvSpPr/>
            <p:nvPr/>
          </p:nvSpPr>
          <p:spPr>
            <a:xfrm flipH="1">
              <a:off x="0" y="0"/>
              <a:ext cx="8557330" cy="7870281"/>
            </a:xfrm>
            <a:prstGeom prst="roundRect">
              <a:avLst>
                <a:gd name="adj" fmla="val 1524"/>
              </a:avLst>
            </a:prstGeom>
            <a:noFill/>
            <a:ln w="50800" cap="flat">
              <a:solidFill>
                <a:srgbClr val="004D8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383" name="Group"/>
          <p:cNvGrpSpPr/>
          <p:nvPr/>
        </p:nvGrpSpPr>
        <p:grpSpPr>
          <a:xfrm>
            <a:off x="5233683" y="3747042"/>
            <a:ext cx="4122041" cy="7953594"/>
            <a:chOff x="0" y="0"/>
            <a:chExt cx="4122039" cy="7953593"/>
          </a:xfrm>
        </p:grpSpPr>
        <p:sp>
          <p:nvSpPr>
            <p:cNvPr id="381" name="Line"/>
            <p:cNvSpPr/>
            <p:nvPr/>
          </p:nvSpPr>
          <p:spPr>
            <a:xfrm>
              <a:off x="0" y="4000427"/>
              <a:ext cx="1095142" cy="1"/>
            </a:xfrm>
            <a:prstGeom prst="line">
              <a:avLst/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2" name="Rounded Rectangle"/>
            <p:cNvSpPr/>
            <p:nvPr/>
          </p:nvSpPr>
          <p:spPr>
            <a:xfrm>
              <a:off x="1098359" y="0"/>
              <a:ext cx="3023681" cy="7953594"/>
            </a:xfrm>
            <a:prstGeom prst="roundRect">
              <a:avLst>
                <a:gd name="adj" fmla="val 3967"/>
              </a:avLst>
            </a:prstGeom>
            <a:noFill/>
            <a:ln w="50800" cap="flat">
              <a:solidFill>
                <a:srgbClr val="D5DA3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19167447" y="7690160"/>
            <a:ext cx="3547190" cy="687449"/>
            <a:chOff x="0" y="311150"/>
            <a:chExt cx="3547189" cy="687447"/>
          </a:xfrm>
        </p:grpSpPr>
        <p:sp>
          <p:nvSpPr>
            <p:cNvPr id="384" name="data formatting"/>
            <p:cNvSpPr/>
            <p:nvPr/>
          </p:nvSpPr>
          <p:spPr>
            <a:xfrm>
              <a:off x="0" y="311150"/>
              <a:ext cx="322299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data formatting</a:t>
              </a:r>
            </a:p>
          </p:txBody>
        </p:sp>
        <p:sp>
          <p:nvSpPr>
            <p:cNvPr id="385" name="need to transform raw data for presentation"/>
            <p:cNvSpPr/>
            <p:nvPr/>
          </p:nvSpPr>
          <p:spPr>
            <a:xfrm>
              <a:off x="0" y="998597"/>
              <a:ext cx="35471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need to transform raw data for presentation</a:t>
              </a:r>
            </a:p>
          </p:txBody>
        </p:sp>
      </p:grpSp>
      <p:grpSp>
        <p:nvGrpSpPr>
          <p:cNvPr id="389" name="Group"/>
          <p:cNvGrpSpPr/>
          <p:nvPr/>
        </p:nvGrpSpPr>
        <p:grpSpPr>
          <a:xfrm>
            <a:off x="9418557" y="2869627"/>
            <a:ext cx="9696867" cy="1059806"/>
            <a:chOff x="0" y="0"/>
            <a:chExt cx="9696866" cy="1059804"/>
          </a:xfrm>
        </p:grpSpPr>
        <p:sp>
          <p:nvSpPr>
            <p:cNvPr id="387" name="Line"/>
            <p:cNvSpPr/>
            <p:nvPr/>
          </p:nvSpPr>
          <p:spPr>
            <a:xfrm flipH="1" flipV="1">
              <a:off x="8576199" y="525246"/>
              <a:ext cx="1120668" cy="1"/>
            </a:xfrm>
            <a:prstGeom prst="line">
              <a:avLst/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388" name="Rounded Rectangle"/>
            <p:cNvSpPr/>
            <p:nvPr/>
          </p:nvSpPr>
          <p:spPr>
            <a:xfrm flipH="1">
              <a:off x="0" y="0"/>
              <a:ext cx="8575977" cy="1059805"/>
            </a:xfrm>
            <a:prstGeom prst="roundRect">
              <a:avLst>
                <a:gd name="adj" fmla="val 11388"/>
              </a:avLst>
            </a:prstGeom>
            <a:noFill/>
            <a:ln w="50800" cap="flat">
              <a:solidFill>
                <a:srgbClr val="56C1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390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footnotes</a:t>
              </a:r>
            </a:p>
          </p:txBody>
        </p:sp>
        <p:sp>
          <p:nvSpPr>
            <p:cNvPr id="391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are in the right order </a:t>
              </a:r>
            </a:p>
          </p:txBody>
        </p:sp>
      </p:grpSp>
      <p:sp>
        <p:nvSpPr>
          <p:cNvPr id="393" name="Line"/>
          <p:cNvSpPr/>
          <p:nvPr/>
        </p:nvSpPr>
        <p:spPr>
          <a:xfrm rot="2145417">
            <a:off x="5182217" y="12621620"/>
            <a:ext cx="1379980" cy="2416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68" extrusionOk="0">
                <a:moveTo>
                  <a:pt x="0" y="21368"/>
                </a:moveTo>
                <a:cubicBezTo>
                  <a:pt x="3117" y="7314"/>
                  <a:pt x="6998" y="-232"/>
                  <a:pt x="10986" y="5"/>
                </a:cubicBezTo>
                <a:cubicBezTo>
                  <a:pt x="14847" y="235"/>
                  <a:pt x="18583" y="7755"/>
                  <a:pt x="21600" y="21368"/>
                </a:cubicBezTo>
              </a:path>
            </a:pathLst>
          </a:custGeom>
          <a:ln w="50800">
            <a:solidFill>
              <a:srgbClr val="CB297B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94" name="Group"/>
          <p:cNvSpPr/>
          <p:nvPr/>
        </p:nvSpPr>
        <p:spPr>
          <a:xfrm>
            <a:off x="2200739" y="12405990"/>
            <a:ext cx="292262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defRPr sz="3200" b="0" cap="none" spc="0">
                <a:solidFill>
                  <a:srgbClr val="53585F"/>
                </a:solidFill>
              </a:defRPr>
            </a:lvl1pPr>
          </a:lstStyle>
          <a:p>
            <a:r>
              <a:t>a source note</a:t>
            </a:r>
          </a:p>
        </p:txBody>
      </p:sp>
      <p:sp>
        <p:nvSpPr>
          <p:cNvPr id="395" name="The Typical Workflow for Making Tables with gt"/>
          <p:cNvSpPr txBox="1"/>
          <p:nvPr/>
        </p:nvSpPr>
        <p:spPr>
          <a:xfrm>
            <a:off x="1248475" y="-1224273"/>
            <a:ext cx="21859232" cy="86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ctr">
              <a:defRPr sz="5000" b="0" i="1" cap="none" spc="0">
                <a:solidFill>
                  <a:srgbClr val="53585F"/>
                </a:solidFill>
              </a:defRPr>
            </a:pPr>
            <a:r>
              <a:t>The Typical Workflow for Making Tables with </a:t>
            </a:r>
            <a:r>
              <a:rPr b="1"/>
              <a:t>gt</a:t>
            </a:r>
            <a: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66" dur="500" fill="hold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xit" presetSubtype="8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0" dur="5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xit" presetSubtype="8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4" dur="5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xit" presetSubtype="8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78" dur="500" fill="hold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xit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2" dur="500" fill="hold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xit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86" dur="5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xit" presetSubtype="8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0" dur="500" fill="hold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xit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4" dur="500" fill="hold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2" presetClass="exit" presetSubtype="8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8" dur="5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xit" presetSubtype="8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02" dur="500" fill="hold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1" animBg="1" advAuto="0"/>
      <p:bldP spid="369" grpId="3" animBg="1" advAuto="0"/>
      <p:bldP spid="369" grpId="15" animBg="1" advAuto="0"/>
      <p:bldP spid="372" grpId="4" animBg="1" advAuto="0"/>
      <p:bldP spid="372" grpId="20" animBg="1" advAuto="0"/>
      <p:bldP spid="373" grpId="2" animBg="1" advAuto="0"/>
      <p:bldP spid="373" grpId="14" animBg="1" advAuto="0"/>
      <p:bldP spid="374" grpId="11" animBg="1" advAuto="0"/>
      <p:bldP spid="377" grpId="7" animBg="1" advAuto="0"/>
      <p:bldP spid="377" grpId="17" animBg="1" advAuto="0"/>
      <p:bldP spid="380" grpId="8" animBg="1" advAuto="0"/>
      <p:bldP spid="380" grpId="18" animBg="1" advAuto="0"/>
      <p:bldP spid="383" grpId="5" animBg="1" advAuto="0"/>
      <p:bldP spid="383" grpId="21" animBg="1" advAuto="0"/>
      <p:bldP spid="386" grpId="9" animBg="1" advAuto="0"/>
      <p:bldP spid="386" grpId="19" animBg="1" advAuto="0"/>
      <p:bldP spid="389" grpId="6" animBg="1" advAuto="0"/>
      <p:bldP spid="389" grpId="16" animBg="1" advAuto="0"/>
      <p:bldP spid="392" grpId="10" animBg="1" advAuto="0"/>
      <p:bldP spid="393" grpId="13" animBg="1" advAuto="0"/>
      <p:bldP spid="393" grpId="23" animBg="1" advAuto="0"/>
      <p:bldP spid="394" grpId="12" animBg="1" advAuto="0"/>
      <p:bldP spid="394" grpId="2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Group"/>
          <p:cNvGrpSpPr/>
          <p:nvPr/>
        </p:nvGrpSpPr>
        <p:grpSpPr>
          <a:xfrm>
            <a:off x="17714559" y="2914381"/>
            <a:ext cx="2389366" cy="2325936"/>
            <a:chOff x="76199" y="0"/>
            <a:chExt cx="2389364" cy="2325934"/>
          </a:xfrm>
        </p:grpSpPr>
        <p:grpSp>
          <p:nvGrpSpPr>
            <p:cNvPr id="400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398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399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401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403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14070367" y="4313791"/>
            <a:ext cx="6040553" cy="2325936"/>
            <a:chOff x="0" y="0"/>
            <a:chExt cx="6040552" cy="2325934"/>
          </a:xfrm>
        </p:grpSpPr>
        <p:sp>
          <p:nvSpPr>
            <p:cNvPr id="404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407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405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06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sp>
        <p:nvSpPr>
          <p:cNvPr id="409" name="Line"/>
          <p:cNvSpPr/>
          <p:nvPr/>
        </p:nvSpPr>
        <p:spPr>
          <a:xfrm rot="10800000">
            <a:off x="15546965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414" name="Group"/>
          <p:cNvGrpSpPr/>
          <p:nvPr/>
        </p:nvGrpSpPr>
        <p:grpSpPr>
          <a:xfrm>
            <a:off x="15351843" y="6187135"/>
            <a:ext cx="4766232" cy="2325935"/>
            <a:chOff x="0" y="0"/>
            <a:chExt cx="4766231" cy="2325934"/>
          </a:xfrm>
        </p:grpSpPr>
        <p:grpSp>
          <p:nvGrpSpPr>
            <p:cNvPr id="412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410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41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413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422" name="Group"/>
          <p:cNvGrpSpPr/>
          <p:nvPr/>
        </p:nvGrpSpPr>
        <p:grpSpPr>
          <a:xfrm>
            <a:off x="4688154" y="10938335"/>
            <a:ext cx="1949939" cy="2352123"/>
            <a:chOff x="0" y="0"/>
            <a:chExt cx="1949937" cy="2352121"/>
          </a:xfrm>
        </p:grpSpPr>
        <p:grpSp>
          <p:nvGrpSpPr>
            <p:cNvPr id="419" name="Group"/>
            <p:cNvGrpSpPr/>
            <p:nvPr/>
          </p:nvGrpSpPr>
          <p:grpSpPr>
            <a:xfrm>
              <a:off x="0" y="0"/>
              <a:ext cx="1270000" cy="2352122"/>
              <a:chOff x="0" y="0"/>
              <a:chExt cx="1270000" cy="2352121"/>
            </a:xfrm>
          </p:grpSpPr>
          <p:sp>
            <p:nvSpPr>
              <p:cNvPr id="415" name="1"/>
              <p:cNvSpPr txBox="1"/>
              <p:nvPr/>
            </p:nvSpPr>
            <p:spPr>
              <a:xfrm>
                <a:off x="345994" y="7341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16" name="2"/>
              <p:cNvSpPr txBox="1"/>
              <p:nvPr/>
            </p:nvSpPr>
            <p:spPr>
              <a:xfrm>
                <a:off x="367134" y="722067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17" name="3"/>
              <p:cNvSpPr txBox="1"/>
              <p:nvPr/>
            </p:nvSpPr>
            <p:spPr>
              <a:xfrm>
                <a:off x="367756" y="1368582"/>
                <a:ext cx="46736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418" name="Rounded Rectangle"/>
              <p:cNvSpPr/>
              <p:nvPr/>
            </p:nvSpPr>
            <p:spPr>
              <a:xfrm>
                <a:off x="0" y="0"/>
                <a:ext cx="1270000" cy="2352122"/>
              </a:xfrm>
              <a:prstGeom prst="roundRect">
                <a:avLst>
                  <a:gd name="adj" fmla="val 50000"/>
                </a:avLst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420" name="Line"/>
            <p:cNvSpPr/>
            <p:nvPr/>
          </p:nvSpPr>
          <p:spPr>
            <a:xfrm>
              <a:off x="1270661" y="1197605"/>
              <a:ext cx="467361" cy="1"/>
            </a:xfrm>
            <a:prstGeom prst="line">
              <a:avLst/>
            </a:prstGeom>
            <a:noFill/>
            <a:ln w="50800" cap="flat">
              <a:solidFill>
                <a:srgbClr val="53AF3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421" name="Rounded Rectangle"/>
            <p:cNvSpPr/>
            <p:nvPr/>
          </p:nvSpPr>
          <p:spPr>
            <a:xfrm>
              <a:off x="1751577" y="840809"/>
              <a:ext cx="198361" cy="1166244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rgbClr val="54AF3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423" name="Line"/>
          <p:cNvSpPr/>
          <p:nvPr/>
        </p:nvSpPr>
        <p:spPr>
          <a:xfrm flipH="1" flipV="1">
            <a:off x="10929281" y="12416505"/>
            <a:ext cx="8144605" cy="1"/>
          </a:xfrm>
          <a:prstGeom prst="line">
            <a:avLst/>
          </a:prstGeom>
          <a:ln w="50800">
            <a:solidFill>
              <a:srgbClr val="1DB100"/>
            </a:solidFill>
            <a:miter lim="400000"/>
            <a:tailEnd type="oval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24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sp>
        <p:nvSpPr>
          <p:cNvPr id="425" name="We always want the ordering of footnotes to be correct."/>
          <p:cNvSpPr txBox="1"/>
          <p:nvPr/>
        </p:nvSpPr>
        <p:spPr>
          <a:xfrm>
            <a:off x="748611" y="2962866"/>
            <a:ext cx="4405602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We always want the ordering of footnotes to be correct.</a:t>
            </a:r>
          </a:p>
        </p:txBody>
      </p:sp>
      <p:sp>
        <p:nvSpPr>
          <p:cNvPr id="426" name="This sort of thing should never have to be done manually."/>
          <p:cNvSpPr txBox="1"/>
          <p:nvPr/>
        </p:nvSpPr>
        <p:spPr>
          <a:xfrm>
            <a:off x="748611" y="6350585"/>
            <a:ext cx="461899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This sort of thing should never have to be done manually.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19167447" y="12092655"/>
            <a:ext cx="3630994" cy="1050538"/>
            <a:chOff x="0" y="0"/>
            <a:chExt cx="3630993" cy="1050536"/>
          </a:xfrm>
        </p:grpSpPr>
        <p:sp>
          <p:nvSpPr>
            <p:cNvPr id="427" name="footnotes"/>
            <p:cNvSpPr txBox="1"/>
            <p:nvPr/>
          </p:nvSpPr>
          <p:spPr>
            <a:xfrm>
              <a:off x="0" y="-1"/>
              <a:ext cx="292262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34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footnotes</a:t>
              </a:r>
            </a:p>
          </p:txBody>
        </p:sp>
        <p:sp>
          <p:nvSpPr>
            <p:cNvPr id="428" name="are in the right order"/>
            <p:cNvSpPr txBox="1"/>
            <p:nvPr/>
          </p:nvSpPr>
          <p:spPr>
            <a:xfrm>
              <a:off x="0" y="555236"/>
              <a:ext cx="3630994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2600" b="0" cap="none" spc="0">
                  <a:solidFill>
                    <a:srgbClr val="53585F"/>
                  </a:solidFill>
                </a:defRPr>
              </a:lvl1pPr>
            </a:lstStyle>
            <a:p>
              <a:r>
                <a:t>are in the right order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1" animBg="1" advAuto="0"/>
      <p:bldP spid="408" grpId="2" animBg="1" advAuto="0"/>
      <p:bldP spid="414" grpId="3" animBg="1" advAuto="0"/>
      <p:bldP spid="422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sp>
        <p:nvSpPr>
          <p:cNvPr id="433" name="To do this right, gt will index the locations left-to-right then…"/>
          <p:cNvSpPr txBox="1"/>
          <p:nvPr/>
        </p:nvSpPr>
        <p:spPr>
          <a:xfrm>
            <a:off x="754497" y="2842603"/>
            <a:ext cx="4880886" cy="346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 do this right,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will </a:t>
            </a:r>
            <a:r>
              <a:rPr>
                <a:solidFill>
                  <a:schemeClr val="accent5"/>
                </a:solidFill>
              </a:rPr>
              <a:t>index</a:t>
            </a:r>
            <a:r>
              <a:t> the locations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left-to-right then</a:t>
            </a:r>
          </a:p>
          <a:p>
            <a:pPr>
              <a:defRPr sz="4400" b="0" i="1" cap="none" spc="0">
                <a:solidFill>
                  <a:srgbClr val="53585F"/>
                </a:solidFill>
              </a:defRPr>
            </a:pPr>
            <a:r>
              <a:t>top-to-bottom.</a:t>
            </a:r>
          </a:p>
        </p:txBody>
      </p:sp>
      <p:sp>
        <p:nvSpPr>
          <p:cNvPr id="434" name="1"/>
          <p:cNvSpPr txBox="1"/>
          <p:nvPr/>
        </p:nvSpPr>
        <p:spPr>
          <a:xfrm>
            <a:off x="13796543" y="2209603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</a:t>
            </a:r>
          </a:p>
        </p:txBody>
      </p:sp>
      <p:sp>
        <p:nvSpPr>
          <p:cNvPr id="435" name="2"/>
          <p:cNvSpPr txBox="1"/>
          <p:nvPr/>
        </p:nvSpPr>
        <p:spPr>
          <a:xfrm>
            <a:off x="13796543" y="2582252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</a:t>
            </a:r>
          </a:p>
        </p:txBody>
      </p:sp>
      <p:sp>
        <p:nvSpPr>
          <p:cNvPr id="436" name="3"/>
          <p:cNvSpPr txBox="1"/>
          <p:nvPr/>
        </p:nvSpPr>
        <p:spPr>
          <a:xfrm>
            <a:off x="7709789" y="324829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</a:t>
            </a:r>
          </a:p>
        </p:txBody>
      </p:sp>
      <p:sp>
        <p:nvSpPr>
          <p:cNvPr id="437" name="4"/>
          <p:cNvSpPr txBox="1"/>
          <p:nvPr/>
        </p:nvSpPr>
        <p:spPr>
          <a:xfrm>
            <a:off x="15638329" y="298291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</a:t>
            </a:r>
          </a:p>
        </p:txBody>
      </p:sp>
      <p:sp>
        <p:nvSpPr>
          <p:cNvPr id="438" name="5"/>
          <p:cNvSpPr txBox="1"/>
          <p:nvPr/>
        </p:nvSpPr>
        <p:spPr>
          <a:xfrm>
            <a:off x="9938542" y="344163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</a:t>
            </a:r>
          </a:p>
        </p:txBody>
      </p:sp>
      <p:sp>
        <p:nvSpPr>
          <p:cNvPr id="439" name="6"/>
          <p:cNvSpPr txBox="1"/>
          <p:nvPr/>
        </p:nvSpPr>
        <p:spPr>
          <a:xfrm>
            <a:off x="11185085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</a:t>
            </a:r>
          </a:p>
        </p:txBody>
      </p:sp>
      <p:sp>
        <p:nvSpPr>
          <p:cNvPr id="440" name="7"/>
          <p:cNvSpPr txBox="1"/>
          <p:nvPr/>
        </p:nvSpPr>
        <p:spPr>
          <a:xfrm>
            <a:off x="1323267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</a:t>
            </a:r>
          </a:p>
        </p:txBody>
      </p:sp>
      <p:sp>
        <p:nvSpPr>
          <p:cNvPr id="441" name="8"/>
          <p:cNvSpPr txBox="1"/>
          <p:nvPr/>
        </p:nvSpPr>
        <p:spPr>
          <a:xfrm>
            <a:off x="13951836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8</a:t>
            </a:r>
          </a:p>
        </p:txBody>
      </p:sp>
      <p:sp>
        <p:nvSpPr>
          <p:cNvPr id="442" name="9"/>
          <p:cNvSpPr txBox="1"/>
          <p:nvPr/>
        </p:nvSpPr>
        <p:spPr>
          <a:xfrm>
            <a:off x="14792027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9</a:t>
            </a:r>
          </a:p>
        </p:txBody>
      </p:sp>
      <p:sp>
        <p:nvSpPr>
          <p:cNvPr id="443" name="10"/>
          <p:cNvSpPr txBox="1"/>
          <p:nvPr/>
        </p:nvSpPr>
        <p:spPr>
          <a:xfrm>
            <a:off x="16162963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10</a:t>
            </a:r>
          </a:p>
        </p:txBody>
      </p:sp>
      <p:sp>
        <p:nvSpPr>
          <p:cNvPr id="444" name="11"/>
          <p:cNvSpPr txBox="1"/>
          <p:nvPr/>
        </p:nvSpPr>
        <p:spPr>
          <a:xfrm>
            <a:off x="17445000" y="344163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11</a:t>
            </a:r>
          </a:p>
        </p:txBody>
      </p:sp>
      <p:sp>
        <p:nvSpPr>
          <p:cNvPr id="445" name="13"/>
          <p:cNvSpPr txBox="1"/>
          <p:nvPr/>
        </p:nvSpPr>
        <p:spPr>
          <a:xfrm>
            <a:off x="8773225" y="396669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13</a:t>
            </a:r>
          </a:p>
        </p:txBody>
      </p:sp>
      <p:sp>
        <p:nvSpPr>
          <p:cNvPr id="446" name="14"/>
          <p:cNvSpPr txBox="1"/>
          <p:nvPr/>
        </p:nvSpPr>
        <p:spPr>
          <a:xfrm>
            <a:off x="7471239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14</a:t>
            </a:r>
          </a:p>
        </p:txBody>
      </p:sp>
      <p:sp>
        <p:nvSpPr>
          <p:cNvPr id="447" name="15"/>
          <p:cNvSpPr txBox="1"/>
          <p:nvPr/>
        </p:nvSpPr>
        <p:spPr>
          <a:xfrm>
            <a:off x="9563658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15</a:t>
            </a:r>
          </a:p>
        </p:txBody>
      </p:sp>
      <p:sp>
        <p:nvSpPr>
          <p:cNvPr id="448" name="16"/>
          <p:cNvSpPr txBox="1"/>
          <p:nvPr/>
        </p:nvSpPr>
        <p:spPr>
          <a:xfrm>
            <a:off x="1079361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16</a:t>
            </a:r>
          </a:p>
        </p:txBody>
      </p:sp>
      <p:sp>
        <p:nvSpPr>
          <p:cNvPr id="449" name="17"/>
          <p:cNvSpPr txBox="1"/>
          <p:nvPr/>
        </p:nvSpPr>
        <p:spPr>
          <a:xfrm>
            <a:off x="1295147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17</a:t>
            </a:r>
          </a:p>
        </p:txBody>
      </p:sp>
      <p:sp>
        <p:nvSpPr>
          <p:cNvPr id="450" name="18"/>
          <p:cNvSpPr txBox="1"/>
          <p:nvPr/>
        </p:nvSpPr>
        <p:spPr>
          <a:xfrm>
            <a:off x="13874593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18</a:t>
            </a:r>
          </a:p>
        </p:txBody>
      </p:sp>
      <p:sp>
        <p:nvSpPr>
          <p:cNvPr id="451" name="19"/>
          <p:cNvSpPr txBox="1"/>
          <p:nvPr/>
        </p:nvSpPr>
        <p:spPr>
          <a:xfrm>
            <a:off x="14864055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19</a:t>
            </a:r>
          </a:p>
        </p:txBody>
      </p:sp>
      <p:sp>
        <p:nvSpPr>
          <p:cNvPr id="452" name="20"/>
          <p:cNvSpPr txBox="1"/>
          <p:nvPr/>
        </p:nvSpPr>
        <p:spPr>
          <a:xfrm>
            <a:off x="15986204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20</a:t>
            </a:r>
          </a:p>
        </p:txBody>
      </p:sp>
      <p:sp>
        <p:nvSpPr>
          <p:cNvPr id="453" name="21"/>
          <p:cNvSpPr txBox="1"/>
          <p:nvPr/>
        </p:nvSpPr>
        <p:spPr>
          <a:xfrm>
            <a:off x="17445000" y="4404707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21</a:t>
            </a:r>
          </a:p>
        </p:txBody>
      </p:sp>
      <p:sp>
        <p:nvSpPr>
          <p:cNvPr id="454" name="22"/>
          <p:cNvSpPr txBox="1"/>
          <p:nvPr/>
        </p:nvSpPr>
        <p:spPr>
          <a:xfrm>
            <a:off x="7465552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22</a:t>
            </a:r>
          </a:p>
        </p:txBody>
      </p:sp>
      <p:sp>
        <p:nvSpPr>
          <p:cNvPr id="455" name="23"/>
          <p:cNvSpPr txBox="1"/>
          <p:nvPr/>
        </p:nvSpPr>
        <p:spPr>
          <a:xfrm>
            <a:off x="9557971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23</a:t>
            </a:r>
          </a:p>
        </p:txBody>
      </p:sp>
      <p:sp>
        <p:nvSpPr>
          <p:cNvPr id="456" name="24"/>
          <p:cNvSpPr txBox="1"/>
          <p:nvPr/>
        </p:nvSpPr>
        <p:spPr>
          <a:xfrm>
            <a:off x="1078792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24</a:t>
            </a:r>
          </a:p>
        </p:txBody>
      </p:sp>
      <p:sp>
        <p:nvSpPr>
          <p:cNvPr id="457" name="25"/>
          <p:cNvSpPr txBox="1"/>
          <p:nvPr/>
        </p:nvSpPr>
        <p:spPr>
          <a:xfrm>
            <a:off x="12945788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25</a:t>
            </a:r>
          </a:p>
        </p:txBody>
      </p:sp>
      <p:sp>
        <p:nvSpPr>
          <p:cNvPr id="458" name="26"/>
          <p:cNvSpPr txBox="1"/>
          <p:nvPr/>
        </p:nvSpPr>
        <p:spPr>
          <a:xfrm>
            <a:off x="13868906" y="512050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26</a:t>
            </a:r>
          </a:p>
        </p:txBody>
      </p:sp>
      <p:sp>
        <p:nvSpPr>
          <p:cNvPr id="459" name="27"/>
          <p:cNvSpPr txBox="1"/>
          <p:nvPr/>
        </p:nvSpPr>
        <p:spPr>
          <a:xfrm>
            <a:off x="14858369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27</a:t>
            </a:r>
          </a:p>
        </p:txBody>
      </p:sp>
      <p:sp>
        <p:nvSpPr>
          <p:cNvPr id="460" name="28"/>
          <p:cNvSpPr txBox="1"/>
          <p:nvPr/>
        </p:nvSpPr>
        <p:spPr>
          <a:xfrm>
            <a:off x="15980517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28</a:t>
            </a:r>
          </a:p>
        </p:txBody>
      </p:sp>
      <p:sp>
        <p:nvSpPr>
          <p:cNvPr id="461" name="29"/>
          <p:cNvSpPr txBox="1"/>
          <p:nvPr/>
        </p:nvSpPr>
        <p:spPr>
          <a:xfrm>
            <a:off x="17439313" y="512050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29</a:t>
            </a:r>
          </a:p>
        </p:txBody>
      </p:sp>
      <p:sp>
        <p:nvSpPr>
          <p:cNvPr id="462" name="30"/>
          <p:cNvSpPr txBox="1"/>
          <p:nvPr/>
        </p:nvSpPr>
        <p:spPr>
          <a:xfrm>
            <a:off x="8773225" y="5960682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30</a:t>
            </a:r>
          </a:p>
        </p:txBody>
      </p:sp>
      <p:sp>
        <p:nvSpPr>
          <p:cNvPr id="463" name="47"/>
          <p:cNvSpPr txBox="1"/>
          <p:nvPr/>
        </p:nvSpPr>
        <p:spPr>
          <a:xfrm>
            <a:off x="8773225" y="7954671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47</a:t>
            </a:r>
          </a:p>
        </p:txBody>
      </p:sp>
      <p:sp>
        <p:nvSpPr>
          <p:cNvPr id="464" name="64"/>
          <p:cNvSpPr txBox="1"/>
          <p:nvPr/>
        </p:nvSpPr>
        <p:spPr>
          <a:xfrm>
            <a:off x="8773225" y="992378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64</a:t>
            </a:r>
          </a:p>
        </p:txBody>
      </p:sp>
      <p:sp>
        <p:nvSpPr>
          <p:cNvPr id="465" name="31"/>
          <p:cNvSpPr txBox="1"/>
          <p:nvPr/>
        </p:nvSpPr>
        <p:spPr>
          <a:xfrm>
            <a:off x="746375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31</a:t>
            </a:r>
          </a:p>
        </p:txBody>
      </p:sp>
      <p:sp>
        <p:nvSpPr>
          <p:cNvPr id="466" name="32"/>
          <p:cNvSpPr txBox="1"/>
          <p:nvPr/>
        </p:nvSpPr>
        <p:spPr>
          <a:xfrm>
            <a:off x="9556170" y="6391960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32</a:t>
            </a:r>
          </a:p>
        </p:txBody>
      </p:sp>
      <p:sp>
        <p:nvSpPr>
          <p:cNvPr id="467" name="33"/>
          <p:cNvSpPr txBox="1"/>
          <p:nvPr/>
        </p:nvSpPr>
        <p:spPr>
          <a:xfrm>
            <a:off x="1078612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33</a:t>
            </a:r>
          </a:p>
        </p:txBody>
      </p:sp>
      <p:sp>
        <p:nvSpPr>
          <p:cNvPr id="468" name="34"/>
          <p:cNvSpPr txBox="1"/>
          <p:nvPr/>
        </p:nvSpPr>
        <p:spPr>
          <a:xfrm>
            <a:off x="1294398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34</a:t>
            </a:r>
          </a:p>
        </p:txBody>
      </p:sp>
      <p:sp>
        <p:nvSpPr>
          <p:cNvPr id="469" name="35"/>
          <p:cNvSpPr txBox="1"/>
          <p:nvPr/>
        </p:nvSpPr>
        <p:spPr>
          <a:xfrm>
            <a:off x="13867105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35</a:t>
            </a:r>
          </a:p>
        </p:txBody>
      </p:sp>
      <p:sp>
        <p:nvSpPr>
          <p:cNvPr id="470" name="36"/>
          <p:cNvSpPr txBox="1"/>
          <p:nvPr/>
        </p:nvSpPr>
        <p:spPr>
          <a:xfrm>
            <a:off x="14856567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36</a:t>
            </a:r>
          </a:p>
        </p:txBody>
      </p:sp>
      <p:sp>
        <p:nvSpPr>
          <p:cNvPr id="471" name="37"/>
          <p:cNvSpPr txBox="1"/>
          <p:nvPr/>
        </p:nvSpPr>
        <p:spPr>
          <a:xfrm>
            <a:off x="15978716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37</a:t>
            </a:r>
          </a:p>
        </p:txBody>
      </p:sp>
      <p:sp>
        <p:nvSpPr>
          <p:cNvPr id="472" name="38"/>
          <p:cNvSpPr txBox="1"/>
          <p:nvPr/>
        </p:nvSpPr>
        <p:spPr>
          <a:xfrm>
            <a:off x="17437512" y="6391960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38</a:t>
            </a:r>
          </a:p>
        </p:txBody>
      </p:sp>
      <p:sp>
        <p:nvSpPr>
          <p:cNvPr id="473" name="39"/>
          <p:cNvSpPr txBox="1"/>
          <p:nvPr/>
        </p:nvSpPr>
        <p:spPr>
          <a:xfrm>
            <a:off x="7470765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39</a:t>
            </a:r>
          </a:p>
        </p:txBody>
      </p:sp>
      <p:sp>
        <p:nvSpPr>
          <p:cNvPr id="474" name="40"/>
          <p:cNvSpPr txBox="1"/>
          <p:nvPr/>
        </p:nvSpPr>
        <p:spPr>
          <a:xfrm>
            <a:off x="9563184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40</a:t>
            </a:r>
          </a:p>
        </p:txBody>
      </p:sp>
      <p:sp>
        <p:nvSpPr>
          <p:cNvPr id="475" name="41"/>
          <p:cNvSpPr txBox="1"/>
          <p:nvPr/>
        </p:nvSpPr>
        <p:spPr>
          <a:xfrm>
            <a:off x="1079314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41</a:t>
            </a:r>
          </a:p>
        </p:txBody>
      </p:sp>
      <p:sp>
        <p:nvSpPr>
          <p:cNvPr id="476" name="42"/>
          <p:cNvSpPr txBox="1"/>
          <p:nvPr/>
        </p:nvSpPr>
        <p:spPr>
          <a:xfrm>
            <a:off x="12951000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42</a:t>
            </a:r>
          </a:p>
        </p:txBody>
      </p:sp>
      <p:sp>
        <p:nvSpPr>
          <p:cNvPr id="477" name="43"/>
          <p:cNvSpPr txBox="1"/>
          <p:nvPr/>
        </p:nvSpPr>
        <p:spPr>
          <a:xfrm>
            <a:off x="1387411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43</a:t>
            </a:r>
          </a:p>
        </p:txBody>
      </p:sp>
      <p:sp>
        <p:nvSpPr>
          <p:cNvPr id="478" name="44"/>
          <p:cNvSpPr txBox="1"/>
          <p:nvPr/>
        </p:nvSpPr>
        <p:spPr>
          <a:xfrm>
            <a:off x="14863581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44</a:t>
            </a:r>
          </a:p>
        </p:txBody>
      </p:sp>
      <p:sp>
        <p:nvSpPr>
          <p:cNvPr id="479" name="45"/>
          <p:cNvSpPr txBox="1"/>
          <p:nvPr/>
        </p:nvSpPr>
        <p:spPr>
          <a:xfrm>
            <a:off x="15985729" y="711216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45</a:t>
            </a:r>
          </a:p>
        </p:txBody>
      </p:sp>
      <p:sp>
        <p:nvSpPr>
          <p:cNvPr id="480" name="46"/>
          <p:cNvSpPr txBox="1"/>
          <p:nvPr/>
        </p:nvSpPr>
        <p:spPr>
          <a:xfrm>
            <a:off x="17444525" y="711216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46</a:t>
            </a:r>
          </a:p>
        </p:txBody>
      </p:sp>
      <p:sp>
        <p:nvSpPr>
          <p:cNvPr id="481" name="48"/>
          <p:cNvSpPr txBox="1"/>
          <p:nvPr/>
        </p:nvSpPr>
        <p:spPr>
          <a:xfrm>
            <a:off x="747000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48</a:t>
            </a:r>
          </a:p>
        </p:txBody>
      </p:sp>
      <p:sp>
        <p:nvSpPr>
          <p:cNvPr id="482" name="49"/>
          <p:cNvSpPr txBox="1"/>
          <p:nvPr/>
        </p:nvSpPr>
        <p:spPr>
          <a:xfrm>
            <a:off x="9562426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49</a:t>
            </a:r>
          </a:p>
        </p:txBody>
      </p:sp>
      <p:sp>
        <p:nvSpPr>
          <p:cNvPr id="483" name="50"/>
          <p:cNvSpPr txBox="1"/>
          <p:nvPr/>
        </p:nvSpPr>
        <p:spPr>
          <a:xfrm>
            <a:off x="1079238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50</a:t>
            </a:r>
          </a:p>
        </p:txBody>
      </p:sp>
      <p:sp>
        <p:nvSpPr>
          <p:cNvPr id="484" name="51"/>
          <p:cNvSpPr txBox="1"/>
          <p:nvPr/>
        </p:nvSpPr>
        <p:spPr>
          <a:xfrm>
            <a:off x="12950242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51</a:t>
            </a:r>
          </a:p>
        </p:txBody>
      </p:sp>
      <p:sp>
        <p:nvSpPr>
          <p:cNvPr id="485" name="52"/>
          <p:cNvSpPr txBox="1"/>
          <p:nvPr/>
        </p:nvSpPr>
        <p:spPr>
          <a:xfrm>
            <a:off x="13873360" y="8379214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52</a:t>
            </a:r>
          </a:p>
        </p:txBody>
      </p:sp>
      <p:sp>
        <p:nvSpPr>
          <p:cNvPr id="486" name="53"/>
          <p:cNvSpPr txBox="1"/>
          <p:nvPr/>
        </p:nvSpPr>
        <p:spPr>
          <a:xfrm>
            <a:off x="14862823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53</a:t>
            </a:r>
          </a:p>
        </p:txBody>
      </p:sp>
      <p:sp>
        <p:nvSpPr>
          <p:cNvPr id="487" name="54"/>
          <p:cNvSpPr txBox="1"/>
          <p:nvPr/>
        </p:nvSpPr>
        <p:spPr>
          <a:xfrm>
            <a:off x="15984971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54</a:t>
            </a:r>
          </a:p>
        </p:txBody>
      </p:sp>
      <p:sp>
        <p:nvSpPr>
          <p:cNvPr id="488" name="55"/>
          <p:cNvSpPr txBox="1"/>
          <p:nvPr/>
        </p:nvSpPr>
        <p:spPr>
          <a:xfrm>
            <a:off x="17443767" y="8379214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55</a:t>
            </a:r>
          </a:p>
        </p:txBody>
      </p:sp>
      <p:sp>
        <p:nvSpPr>
          <p:cNvPr id="489" name="56"/>
          <p:cNvSpPr txBox="1"/>
          <p:nvPr/>
        </p:nvSpPr>
        <p:spPr>
          <a:xfrm>
            <a:off x="746432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56</a:t>
            </a:r>
          </a:p>
        </p:txBody>
      </p:sp>
      <p:sp>
        <p:nvSpPr>
          <p:cNvPr id="490" name="57"/>
          <p:cNvSpPr txBox="1"/>
          <p:nvPr/>
        </p:nvSpPr>
        <p:spPr>
          <a:xfrm>
            <a:off x="9556739" y="9097975"/>
            <a:ext cx="4921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57</a:t>
            </a:r>
          </a:p>
        </p:txBody>
      </p:sp>
      <p:sp>
        <p:nvSpPr>
          <p:cNvPr id="491" name="58"/>
          <p:cNvSpPr txBox="1"/>
          <p:nvPr/>
        </p:nvSpPr>
        <p:spPr>
          <a:xfrm>
            <a:off x="1078669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58</a:t>
            </a:r>
          </a:p>
        </p:txBody>
      </p:sp>
      <p:sp>
        <p:nvSpPr>
          <p:cNvPr id="492" name="59"/>
          <p:cNvSpPr txBox="1"/>
          <p:nvPr/>
        </p:nvSpPr>
        <p:spPr>
          <a:xfrm>
            <a:off x="1294455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59</a:t>
            </a:r>
          </a:p>
        </p:txBody>
      </p:sp>
      <p:sp>
        <p:nvSpPr>
          <p:cNvPr id="493" name="60"/>
          <p:cNvSpPr txBox="1"/>
          <p:nvPr/>
        </p:nvSpPr>
        <p:spPr>
          <a:xfrm>
            <a:off x="13867674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60</a:t>
            </a:r>
          </a:p>
        </p:txBody>
      </p:sp>
      <p:sp>
        <p:nvSpPr>
          <p:cNvPr id="494" name="61"/>
          <p:cNvSpPr txBox="1"/>
          <p:nvPr/>
        </p:nvSpPr>
        <p:spPr>
          <a:xfrm>
            <a:off x="14857136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61</a:t>
            </a:r>
          </a:p>
        </p:txBody>
      </p:sp>
      <p:sp>
        <p:nvSpPr>
          <p:cNvPr id="495" name="62"/>
          <p:cNvSpPr txBox="1"/>
          <p:nvPr/>
        </p:nvSpPr>
        <p:spPr>
          <a:xfrm>
            <a:off x="15979285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62</a:t>
            </a:r>
          </a:p>
        </p:txBody>
      </p:sp>
      <p:sp>
        <p:nvSpPr>
          <p:cNvPr id="496" name="63"/>
          <p:cNvSpPr txBox="1"/>
          <p:nvPr/>
        </p:nvSpPr>
        <p:spPr>
          <a:xfrm>
            <a:off x="17438081" y="9097975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63</a:t>
            </a:r>
          </a:p>
        </p:txBody>
      </p:sp>
      <p:sp>
        <p:nvSpPr>
          <p:cNvPr id="497" name="65"/>
          <p:cNvSpPr txBox="1"/>
          <p:nvPr/>
        </p:nvSpPr>
        <p:spPr>
          <a:xfrm>
            <a:off x="746744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65</a:t>
            </a:r>
          </a:p>
        </p:txBody>
      </p:sp>
      <p:sp>
        <p:nvSpPr>
          <p:cNvPr id="498" name="66"/>
          <p:cNvSpPr txBox="1"/>
          <p:nvPr/>
        </p:nvSpPr>
        <p:spPr>
          <a:xfrm>
            <a:off x="9559867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66</a:t>
            </a:r>
          </a:p>
        </p:txBody>
      </p:sp>
      <p:sp>
        <p:nvSpPr>
          <p:cNvPr id="499" name="67"/>
          <p:cNvSpPr txBox="1"/>
          <p:nvPr/>
        </p:nvSpPr>
        <p:spPr>
          <a:xfrm>
            <a:off x="1078982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67</a:t>
            </a:r>
          </a:p>
        </p:txBody>
      </p:sp>
      <p:sp>
        <p:nvSpPr>
          <p:cNvPr id="500" name="68"/>
          <p:cNvSpPr txBox="1"/>
          <p:nvPr/>
        </p:nvSpPr>
        <p:spPr>
          <a:xfrm>
            <a:off x="12947684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68</a:t>
            </a:r>
          </a:p>
        </p:txBody>
      </p:sp>
      <p:sp>
        <p:nvSpPr>
          <p:cNvPr id="501" name="69"/>
          <p:cNvSpPr txBox="1"/>
          <p:nvPr/>
        </p:nvSpPr>
        <p:spPr>
          <a:xfrm>
            <a:off x="13870801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69</a:t>
            </a:r>
          </a:p>
        </p:txBody>
      </p:sp>
      <p:sp>
        <p:nvSpPr>
          <p:cNvPr id="502" name="70"/>
          <p:cNvSpPr txBox="1"/>
          <p:nvPr/>
        </p:nvSpPr>
        <p:spPr>
          <a:xfrm>
            <a:off x="14860263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70</a:t>
            </a:r>
          </a:p>
        </p:txBody>
      </p:sp>
      <p:sp>
        <p:nvSpPr>
          <p:cNvPr id="503" name="71"/>
          <p:cNvSpPr txBox="1"/>
          <p:nvPr/>
        </p:nvSpPr>
        <p:spPr>
          <a:xfrm>
            <a:off x="15982412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71</a:t>
            </a:r>
          </a:p>
        </p:txBody>
      </p:sp>
      <p:sp>
        <p:nvSpPr>
          <p:cNvPr id="504" name="72"/>
          <p:cNvSpPr txBox="1"/>
          <p:nvPr/>
        </p:nvSpPr>
        <p:spPr>
          <a:xfrm>
            <a:off x="17441208" y="1036646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72</a:t>
            </a:r>
          </a:p>
        </p:txBody>
      </p:sp>
      <p:sp>
        <p:nvSpPr>
          <p:cNvPr id="505" name="73"/>
          <p:cNvSpPr txBox="1"/>
          <p:nvPr/>
        </p:nvSpPr>
        <p:spPr>
          <a:xfrm>
            <a:off x="747005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73</a:t>
            </a:r>
          </a:p>
        </p:txBody>
      </p:sp>
      <p:sp>
        <p:nvSpPr>
          <p:cNvPr id="506" name="74"/>
          <p:cNvSpPr txBox="1"/>
          <p:nvPr/>
        </p:nvSpPr>
        <p:spPr>
          <a:xfrm>
            <a:off x="9562473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74</a:t>
            </a:r>
          </a:p>
        </p:txBody>
      </p:sp>
      <p:sp>
        <p:nvSpPr>
          <p:cNvPr id="507" name="75"/>
          <p:cNvSpPr txBox="1"/>
          <p:nvPr/>
        </p:nvSpPr>
        <p:spPr>
          <a:xfrm>
            <a:off x="1079243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75</a:t>
            </a:r>
          </a:p>
        </p:txBody>
      </p:sp>
      <p:sp>
        <p:nvSpPr>
          <p:cNvPr id="508" name="76"/>
          <p:cNvSpPr txBox="1"/>
          <p:nvPr/>
        </p:nvSpPr>
        <p:spPr>
          <a:xfrm>
            <a:off x="12950290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76</a:t>
            </a:r>
          </a:p>
        </p:txBody>
      </p:sp>
      <p:sp>
        <p:nvSpPr>
          <p:cNvPr id="509" name="77"/>
          <p:cNvSpPr txBox="1"/>
          <p:nvPr/>
        </p:nvSpPr>
        <p:spPr>
          <a:xfrm>
            <a:off x="13873407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77</a:t>
            </a:r>
          </a:p>
        </p:txBody>
      </p:sp>
      <p:sp>
        <p:nvSpPr>
          <p:cNvPr id="510" name="78"/>
          <p:cNvSpPr txBox="1"/>
          <p:nvPr/>
        </p:nvSpPr>
        <p:spPr>
          <a:xfrm>
            <a:off x="14862869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78</a:t>
            </a:r>
          </a:p>
        </p:txBody>
      </p:sp>
      <p:sp>
        <p:nvSpPr>
          <p:cNvPr id="511" name="79"/>
          <p:cNvSpPr txBox="1"/>
          <p:nvPr/>
        </p:nvSpPr>
        <p:spPr>
          <a:xfrm>
            <a:off x="15985018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79</a:t>
            </a:r>
          </a:p>
        </p:txBody>
      </p:sp>
      <p:sp>
        <p:nvSpPr>
          <p:cNvPr id="512" name="80"/>
          <p:cNvSpPr txBox="1"/>
          <p:nvPr/>
        </p:nvSpPr>
        <p:spPr>
          <a:xfrm>
            <a:off x="17443814" y="11085228"/>
            <a:ext cx="49217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1600" b="0" cap="none" spc="0">
                <a:solidFill>
                  <a:schemeClr val="accent5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r>
              <a:t>80</a:t>
            </a:r>
          </a:p>
        </p:txBody>
      </p:sp>
      <p:sp>
        <p:nvSpPr>
          <p:cNvPr id="513" name="Circle"/>
          <p:cNvSpPr/>
          <p:nvPr/>
        </p:nvSpPr>
        <p:spPr>
          <a:xfrm>
            <a:off x="14061329" y="4875008"/>
            <a:ext cx="146589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4" name="Circle"/>
          <p:cNvSpPr/>
          <p:nvPr/>
        </p:nvSpPr>
        <p:spPr>
          <a:xfrm>
            <a:off x="17540285" y="33591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5" name="Circle"/>
          <p:cNvSpPr/>
          <p:nvPr/>
        </p:nvSpPr>
        <p:spPr>
          <a:xfrm>
            <a:off x="15229499" y="6904352"/>
            <a:ext cx="146590" cy="146590"/>
          </a:xfrm>
          <a:prstGeom prst="ellipse">
            <a:avLst/>
          </a:prstGeom>
          <a:solidFill>
            <a:srgbClr val="54AE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6" name="This system also must be smart about the formatting of the footnote marks."/>
          <p:cNvSpPr txBox="1"/>
          <p:nvPr/>
        </p:nvSpPr>
        <p:spPr>
          <a:xfrm>
            <a:off x="24951458" y="2974209"/>
            <a:ext cx="9713570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This system also must be smart about the formatting of the </a:t>
            </a:r>
            <a:r>
              <a:rPr>
                <a:solidFill>
                  <a:schemeClr val="accent2"/>
                </a:solidFill>
              </a:rPr>
              <a:t>footnote marks</a:t>
            </a:r>
            <a:r>
              <a:t>.</a:t>
            </a:r>
          </a:p>
        </p:txBody>
      </p:sp>
      <p:sp>
        <p:nvSpPr>
          <p:cNvPr id="517" name="Rectangle"/>
          <p:cNvSpPr/>
          <p:nvPr/>
        </p:nvSpPr>
        <p:spPr>
          <a:xfrm>
            <a:off x="25098505" y="5039443"/>
            <a:ext cx="9419474" cy="7022443"/>
          </a:xfrm>
          <a:prstGeom prst="rect">
            <a:avLst/>
          </a:prstGeom>
          <a:solidFill>
            <a:srgbClr val="FF9300">
              <a:alpha val="953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8" name="All of this ensures that footnotes appear as you might expect."/>
          <p:cNvSpPr txBox="1"/>
          <p:nvPr/>
        </p:nvSpPr>
        <p:spPr>
          <a:xfrm>
            <a:off x="-5443103" y="2874357"/>
            <a:ext cx="4880886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All of this ensures that footnotes appear as you might expect.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t_cars_tbl.png" descr="gt_cars_tb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1983828"/>
            <a:ext cx="11799460" cy="11527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Line Shape" descr="Line Shap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8100000">
            <a:off x="3051731" y="2258090"/>
            <a:ext cx="14127670" cy="7419807"/>
          </a:xfrm>
          <a:prstGeom prst="rect">
            <a:avLst/>
          </a:prstGeom>
        </p:spPr>
      </p:pic>
      <p:sp>
        <p:nvSpPr>
          <p:cNvPr id="523" name="Line"/>
          <p:cNvSpPr/>
          <p:nvPr/>
        </p:nvSpPr>
        <p:spPr>
          <a:xfrm flipH="1" flipV="1">
            <a:off x="14080332" y="4948791"/>
            <a:ext cx="4405602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24" name="Line"/>
          <p:cNvSpPr/>
          <p:nvPr/>
        </p:nvSpPr>
        <p:spPr>
          <a:xfrm rot="10800000">
            <a:off x="15546965" y="6832599"/>
            <a:ext cx="2938968" cy="230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90" y="7287"/>
                  <a:pt x="7134" y="0"/>
                  <a:pt x="10800" y="0"/>
                </a:cubicBezTo>
                <a:cubicBezTo>
                  <a:pt x="14466" y="0"/>
                  <a:pt x="18110" y="7287"/>
                  <a:pt x="21600" y="21600"/>
                </a:cubicBezTo>
              </a:path>
            </a:pathLst>
          </a:custGeom>
          <a:ln w="1143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 b="0" cap="none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25" name="Categorizing the Useful Features of a Table"/>
          <p:cNvSpPr txBox="1"/>
          <p:nvPr/>
        </p:nvSpPr>
        <p:spPr>
          <a:xfrm>
            <a:off x="1248475" y="768609"/>
            <a:ext cx="2185923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ctr">
              <a:defRPr sz="5000" b="0" i="1" cap="none" spc="0">
                <a:solidFill>
                  <a:srgbClr val="53585F"/>
                </a:solidFill>
              </a:defRPr>
            </a:lvl1pPr>
          </a:lstStyle>
          <a:p>
            <a:r>
              <a:t>Categorizing the Useful Features of a Table</a:t>
            </a:r>
          </a:p>
        </p:txBody>
      </p:sp>
      <p:pic>
        <p:nvPicPr>
          <p:cNvPr id="526" name="Line Shape" descr="Line Shap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8100000">
            <a:off x="1538975" y="3393550"/>
            <a:ext cx="11929357" cy="6836347"/>
          </a:xfrm>
          <a:prstGeom prst="rect">
            <a:avLst/>
          </a:prstGeom>
        </p:spPr>
      </p:pic>
      <p:pic>
        <p:nvPicPr>
          <p:cNvPr id="528" name="Line Shape" descr="Line Shap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8100000">
            <a:off x="1610647" y="4468294"/>
            <a:ext cx="12807381" cy="8116211"/>
          </a:xfrm>
          <a:prstGeom prst="rect">
            <a:avLst/>
          </a:prstGeom>
        </p:spPr>
      </p:pic>
      <p:grpSp>
        <p:nvGrpSpPr>
          <p:cNvPr id="534" name="Group"/>
          <p:cNvGrpSpPr/>
          <p:nvPr/>
        </p:nvGrpSpPr>
        <p:grpSpPr>
          <a:xfrm>
            <a:off x="17714559" y="2914381"/>
            <a:ext cx="2389366" cy="2325936"/>
            <a:chOff x="76199" y="0"/>
            <a:chExt cx="2389364" cy="2325934"/>
          </a:xfrm>
        </p:grpSpPr>
        <p:grpSp>
          <p:nvGrpSpPr>
            <p:cNvPr id="532" name="Group"/>
            <p:cNvGrpSpPr/>
            <p:nvPr/>
          </p:nvGrpSpPr>
          <p:grpSpPr>
            <a:xfrm>
              <a:off x="861710" y="0"/>
              <a:ext cx="1603855" cy="2325935"/>
              <a:chOff x="0" y="0"/>
              <a:chExt cx="1603854" cy="2325934"/>
            </a:xfrm>
          </p:grpSpPr>
          <p:sp>
            <p:nvSpPr>
              <p:cNvPr id="530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  <p:sp>
            <p:nvSpPr>
              <p:cNvPr id="531" name="1"/>
              <p:cNvSpPr/>
              <p:nvPr/>
            </p:nvSpPr>
            <p:spPr>
              <a:xfrm>
                <a:off x="333854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533" name="Line"/>
            <p:cNvSpPr/>
            <p:nvPr/>
          </p:nvSpPr>
          <p:spPr>
            <a:xfrm flipH="1" flipV="1">
              <a:off x="76199" y="632773"/>
              <a:ext cx="784076" cy="1"/>
            </a:xfrm>
            <a:prstGeom prst="line">
              <a:avLst/>
            </a:pr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539" name="Group"/>
          <p:cNvGrpSpPr/>
          <p:nvPr/>
        </p:nvGrpSpPr>
        <p:grpSpPr>
          <a:xfrm>
            <a:off x="14070367" y="4313791"/>
            <a:ext cx="6040553" cy="2325936"/>
            <a:chOff x="0" y="0"/>
            <a:chExt cx="6040552" cy="2325934"/>
          </a:xfrm>
        </p:grpSpPr>
        <p:sp>
          <p:nvSpPr>
            <p:cNvPr id="535" name="Line"/>
            <p:cNvSpPr/>
            <p:nvPr/>
          </p:nvSpPr>
          <p:spPr>
            <a:xfrm rot="10800000">
              <a:off x="0" y="636135"/>
              <a:ext cx="4415567" cy="160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27" extrusionOk="0">
                  <a:moveTo>
                    <a:pt x="0" y="21027"/>
                  </a:moveTo>
                  <a:cubicBezTo>
                    <a:pt x="3637" y="7698"/>
                    <a:pt x="7303" y="690"/>
                    <a:pt x="10974" y="48"/>
                  </a:cubicBezTo>
                  <a:cubicBezTo>
                    <a:pt x="14525" y="-573"/>
                    <a:pt x="18074" y="4763"/>
                    <a:pt x="21600" y="16026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grpSp>
          <p:nvGrpSpPr>
            <p:cNvPr id="538" name="Group"/>
            <p:cNvGrpSpPr/>
            <p:nvPr/>
          </p:nvGrpSpPr>
          <p:grpSpPr>
            <a:xfrm>
              <a:off x="4417003" y="0"/>
              <a:ext cx="1623550" cy="2325935"/>
              <a:chOff x="0" y="0"/>
              <a:chExt cx="1623548" cy="2325934"/>
            </a:xfrm>
          </p:grpSpPr>
          <p:sp>
            <p:nvSpPr>
              <p:cNvPr id="536" name="2"/>
              <p:cNvSpPr/>
              <p:nvPr/>
            </p:nvSpPr>
            <p:spPr>
              <a:xfrm>
                <a:off x="353548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537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</p:grpSp>
      <p:grpSp>
        <p:nvGrpSpPr>
          <p:cNvPr id="544" name="Group"/>
          <p:cNvGrpSpPr/>
          <p:nvPr/>
        </p:nvGrpSpPr>
        <p:grpSpPr>
          <a:xfrm>
            <a:off x="15351843" y="6187135"/>
            <a:ext cx="4766232" cy="2325935"/>
            <a:chOff x="0" y="0"/>
            <a:chExt cx="4766231" cy="2325934"/>
          </a:xfrm>
        </p:grpSpPr>
        <p:grpSp>
          <p:nvGrpSpPr>
            <p:cNvPr id="542" name="Group"/>
            <p:cNvGrpSpPr/>
            <p:nvPr/>
          </p:nvGrpSpPr>
          <p:grpSpPr>
            <a:xfrm>
              <a:off x="3135527" y="0"/>
              <a:ext cx="1630705" cy="2325935"/>
              <a:chOff x="0" y="0"/>
              <a:chExt cx="1630703" cy="2325934"/>
            </a:xfrm>
          </p:grpSpPr>
          <p:sp>
            <p:nvSpPr>
              <p:cNvPr id="540" name="3"/>
              <p:cNvSpPr/>
              <p:nvPr/>
            </p:nvSpPr>
            <p:spPr>
              <a:xfrm>
                <a:off x="360703" y="1055934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b">
                <a:normAutofit/>
              </a:bodyPr>
              <a:lstStyle>
                <a:lvl1pPr>
                  <a:defRPr sz="5000" b="0" i="1" cap="none" spc="0">
                    <a:solidFill>
                      <a:srgbClr val="53585F"/>
                    </a:solidFill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541" name="Circle"/>
              <p:cNvSpPr/>
              <p:nvPr/>
            </p:nvSpPr>
            <p:spPr>
              <a:xfrm>
                <a:off x="0" y="0"/>
                <a:ext cx="1270000" cy="1270000"/>
              </a:xfrm>
              <a:prstGeom prst="ellipse">
                <a:avLst/>
              </a:prstGeom>
              <a:noFill/>
              <a:ln w="50800" cap="flat">
                <a:solidFill>
                  <a:srgbClr val="53AF31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3200" b="0" cap="none" spc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543" name="Line"/>
            <p:cNvSpPr/>
            <p:nvPr/>
          </p:nvSpPr>
          <p:spPr>
            <a:xfrm rot="10800000">
              <a:off x="0" y="641251"/>
              <a:ext cx="3134092" cy="169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7" extrusionOk="0">
                  <a:moveTo>
                    <a:pt x="0" y="21327"/>
                  </a:moveTo>
                  <a:cubicBezTo>
                    <a:pt x="3479" y="7425"/>
                    <a:pt x="7028" y="278"/>
                    <a:pt x="10590" y="8"/>
                  </a:cubicBezTo>
                  <a:cubicBezTo>
                    <a:pt x="14292" y="-273"/>
                    <a:pt x="17984" y="6876"/>
                    <a:pt x="21600" y="21327"/>
                  </a:cubicBezTo>
                </a:path>
              </a:pathLst>
            </a:custGeom>
            <a:noFill/>
            <a:ln w="50800" cap="flat">
              <a:solidFill>
                <a:srgbClr val="1DB100"/>
              </a:solidFill>
              <a:prstDash val="solid"/>
              <a:miter lim="400000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200" b="0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545" name="All of this ensures that footnotes appear as you might expect."/>
          <p:cNvSpPr txBox="1"/>
          <p:nvPr/>
        </p:nvSpPr>
        <p:spPr>
          <a:xfrm>
            <a:off x="754497" y="2874357"/>
            <a:ext cx="4880886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All of this ensures that footnotes appear as you might expect.</a:t>
            </a:r>
          </a:p>
        </p:txBody>
      </p:sp>
      <p:sp>
        <p:nvSpPr>
          <p:cNvPr id="546" name="To do this right, gt will index the locations left-to-right then…"/>
          <p:cNvSpPr txBox="1"/>
          <p:nvPr/>
        </p:nvSpPr>
        <p:spPr>
          <a:xfrm>
            <a:off x="754497" y="-3812197"/>
            <a:ext cx="4880886" cy="3467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4400" b="0" cap="none" spc="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Light"/>
              </a:defRPr>
            </a:pPr>
            <a:r>
              <a:t>To do this right, </a:t>
            </a:r>
            <a:r>
              <a:rPr b="1">
                <a:latin typeface="+mj-lt"/>
                <a:ea typeface="+mj-ea"/>
                <a:cs typeface="+mj-cs"/>
                <a:sym typeface="Helvetica"/>
              </a:rPr>
              <a:t>gt</a:t>
            </a:r>
            <a:r>
              <a:t> will </a:t>
            </a:r>
            <a:r>
              <a:rPr>
                <a:solidFill>
                  <a:schemeClr val="accent5"/>
                </a:solidFill>
              </a:rPr>
              <a:t>index</a:t>
            </a:r>
            <a:r>
              <a:t> the locations </a:t>
            </a:r>
            <a:r>
              <a:rPr i="1">
                <a:latin typeface="+mj-lt"/>
                <a:ea typeface="+mj-ea"/>
                <a:cs typeface="+mj-cs"/>
                <a:sym typeface="Helvetica"/>
              </a:rPr>
              <a:t>left-to-right then</a:t>
            </a:r>
          </a:p>
          <a:p>
            <a:pPr>
              <a:defRPr sz="4400" b="0" i="1" cap="none" spc="0">
                <a:solidFill>
                  <a:srgbClr val="53585F"/>
                </a:solidFill>
              </a:defRPr>
            </a:pPr>
            <a:r>
              <a:t>top-to-bottom.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1" animBg="1" advAuto="0"/>
      <p:bldP spid="526" grpId="2" animBg="1" advAuto="0"/>
      <p:bldP spid="528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80A9D7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>
        <a:norm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all" spc="443" normalizeH="0" baseline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b">
        <a:norm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700" b="1" i="0" u="none" strike="noStrike" cap="all" spc="443" normalizeH="0" baseline="0">
            <a:ln>
              <a:noFill/>
            </a:ln>
            <a:solidFill>
              <a:srgbClr val="80A9D7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2909</Words>
  <Application>Microsoft Macintosh PowerPoint</Application>
  <PresentationFormat>Custom</PresentationFormat>
  <Paragraphs>724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Helvetica</vt:lpstr>
      <vt:lpstr>Helvetica Light</vt:lpstr>
      <vt:lpstr>Helvetica Neue</vt:lpstr>
      <vt:lpstr>IBM Plex Mono</vt:lpstr>
      <vt:lpstr>IBM Plex Sans</vt:lpstr>
      <vt:lpstr>Menlo 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Iannone</cp:lastModifiedBy>
  <cp:revision>1</cp:revision>
  <dcterms:modified xsi:type="dcterms:W3CDTF">2021-06-29T14:18:42Z</dcterms:modified>
</cp:coreProperties>
</file>